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7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3600" b="0" strike="noStrike" spc="-1">
                <a:solidFill>
                  <a:srgbClr val="5E3427"/>
                </a:solidFill>
                <a:latin typeface="Circe Bold"/>
              </a:rPr>
              <a:t>Заголовок презентации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266760" y="3616920"/>
            <a:ext cx="7268760" cy="3380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irce"/>
              </a:rPr>
              <a:t>Заголовок презентации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266760" y="6283800"/>
            <a:ext cx="7268760" cy="3380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Заголовок презентации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5"/>
          <p:cNvPicPr/>
          <p:nvPr/>
        </p:nvPicPr>
        <p:blipFill>
          <a:blip r:embed="rId14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5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5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E4A3FBB-5209-45F7-81EF-5CC07EDE0C0A}" type="datetime">
              <a:rPr lang="ru-RU" sz="1800" b="0" strike="noStrike" spc="-1">
                <a:solidFill>
                  <a:srgbClr val="000000"/>
                </a:solidFill>
                <a:latin typeface="Calibri"/>
              </a:rPr>
              <a:t>21.03.2022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77132C9-7F24-48D6-9E8A-A1EBBB1014FD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Рисунок 4"/>
          <p:cNvPicPr/>
          <p:nvPr/>
        </p:nvPicPr>
        <p:blipFill>
          <a:blip r:embed="rId2"/>
          <a:stretch/>
        </p:blipFill>
        <p:spPr>
          <a:xfrm>
            <a:off x="371520" y="1247400"/>
            <a:ext cx="6645600" cy="318924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4961880" y="55674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Line 2"/>
          <p:cNvSpPr/>
          <p:nvPr/>
        </p:nvSpPr>
        <p:spPr>
          <a:xfrm flipV="1">
            <a:off x="6932880" y="3385080"/>
            <a:ext cx="0" cy="40068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ustomShape 3"/>
          <p:cNvSpPr/>
          <p:nvPr/>
        </p:nvSpPr>
        <p:spPr>
          <a:xfrm>
            <a:off x="5275440" y="1078920"/>
            <a:ext cx="3954600" cy="2446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Line 4"/>
          <p:cNvSpPr/>
          <p:nvPr/>
        </p:nvSpPr>
        <p:spPr>
          <a:xfrm>
            <a:off x="0" y="3944160"/>
            <a:ext cx="9076320" cy="0"/>
          </a:xfrm>
          <a:prstGeom prst="line">
            <a:avLst/>
          </a:prstGeom>
          <a:ln w="38160">
            <a:solidFill>
              <a:srgbClr val="BFBFB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CustomShape 5"/>
          <p:cNvSpPr/>
          <p:nvPr/>
        </p:nvSpPr>
        <p:spPr>
          <a:xfrm>
            <a:off x="2189880" y="381420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CustomShape 6"/>
          <p:cNvSpPr/>
          <p:nvPr/>
        </p:nvSpPr>
        <p:spPr>
          <a:xfrm>
            <a:off x="6802920" y="38012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7" name="CustomShape 7"/>
          <p:cNvSpPr/>
          <p:nvPr/>
        </p:nvSpPr>
        <p:spPr>
          <a:xfrm>
            <a:off x="8892720" y="38012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8" name="CustomShape 8"/>
          <p:cNvSpPr/>
          <p:nvPr/>
        </p:nvSpPr>
        <p:spPr>
          <a:xfrm>
            <a:off x="4789440" y="38260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9" name="Line 9"/>
          <p:cNvSpPr/>
          <p:nvPr/>
        </p:nvSpPr>
        <p:spPr>
          <a:xfrm flipV="1">
            <a:off x="2319840" y="3425400"/>
            <a:ext cx="0" cy="40068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0" name="CustomShape 10"/>
          <p:cNvSpPr/>
          <p:nvPr/>
        </p:nvSpPr>
        <p:spPr>
          <a:xfrm>
            <a:off x="5307840" y="1832400"/>
            <a:ext cx="371448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Финансовый или управленческий аудит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Технический аудит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1" name="CustomShape 11"/>
          <p:cNvSpPr/>
          <p:nvPr/>
        </p:nvSpPr>
        <p:spPr>
          <a:xfrm>
            <a:off x="5275440" y="2561400"/>
            <a:ext cx="371448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Инженерно-консультационные, проектно-конструкторские и </a:t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расчётно-аналитические услуги и программы технического производства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2" name="CustomShape 12"/>
          <p:cNvSpPr/>
          <p:nvPr/>
        </p:nvSpPr>
        <p:spPr>
          <a:xfrm>
            <a:off x="371520" y="1535040"/>
            <a:ext cx="3714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13"/>
          <p:cNvSpPr/>
          <p:nvPr/>
        </p:nvSpPr>
        <p:spPr>
          <a:xfrm>
            <a:off x="4238640" y="1535040"/>
            <a:ext cx="3714480" cy="3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14"/>
          <p:cNvSpPr/>
          <p:nvPr/>
        </p:nvSpPr>
        <p:spPr>
          <a:xfrm>
            <a:off x="493920" y="475920"/>
            <a:ext cx="820368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 - инжиниринг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415" name="CustomShape 15"/>
          <p:cNvSpPr/>
          <p:nvPr/>
        </p:nvSpPr>
        <p:spPr>
          <a:xfrm>
            <a:off x="587160" y="1111320"/>
            <a:ext cx="4065840" cy="241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6" name="CustomShape 16"/>
          <p:cNvSpPr/>
          <p:nvPr/>
        </p:nvSpPr>
        <p:spPr>
          <a:xfrm>
            <a:off x="652680" y="1825200"/>
            <a:ext cx="3985560" cy="179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Содействие в прототипировании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CAD/CAM/CAE – моделирование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Разработка конструкторской документации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Консультирование в сфере инжиниринга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7" name="CustomShape 17"/>
          <p:cNvSpPr/>
          <p:nvPr/>
        </p:nvSpPr>
        <p:spPr>
          <a:xfrm>
            <a:off x="720000" y="1258560"/>
            <a:ext cx="40280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ED5539"/>
                </a:solidFill>
                <a:latin typeface="Circe Bold"/>
              </a:rPr>
              <a:t>КОНСАЛТИНГ И ИНЖИНИРИНГ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8" name="CustomShape 18"/>
          <p:cNvSpPr/>
          <p:nvPr/>
        </p:nvSpPr>
        <p:spPr>
          <a:xfrm>
            <a:off x="5628240" y="1284480"/>
            <a:ext cx="3150720" cy="33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ED5539"/>
                </a:solidFill>
                <a:latin typeface="Circe Bold"/>
              </a:rPr>
              <a:t>АУДИТ И РАЗРАБОТКА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19" name="Рисунок 32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20" name="CustomShape 19"/>
          <p:cNvSpPr/>
          <p:nvPr/>
        </p:nvSpPr>
        <p:spPr>
          <a:xfrm>
            <a:off x="493920" y="432288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Фонд финансирует до 75 % от стоимости услуги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421" name="Table 20"/>
          <p:cNvGraphicFramePr/>
          <p:nvPr>
            <p:extLst>
              <p:ext uri="{D42A27DB-BD31-4B8C-83A1-F6EECF244321}">
                <p14:modId xmlns:p14="http://schemas.microsoft.com/office/powerpoint/2010/main" val="1535347000"/>
              </p:ext>
            </p:extLst>
          </p:nvPr>
        </p:nvGraphicFramePr>
        <p:xfrm>
          <a:off x="1073880" y="4240800"/>
          <a:ext cx="8292960" cy="2273013"/>
        </p:xfrm>
        <a:graphic>
          <a:graphicData uri="http://schemas.openxmlformats.org/drawingml/2006/table">
            <a:tbl>
              <a:tblPr/>
              <a:tblGrid>
                <a:gridCol w="61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услуг исполнителей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Cоздание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апгрейт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/развитие продукта и его продвижение на Российском и международных рынках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35 000 руб.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Модернизация, цифровизация и автоматизация производства и производственных процессов и/ или повышение производительности труда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35 000 руб.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2" name="CustomShape 21"/>
          <p:cNvSpPr/>
          <p:nvPr/>
        </p:nvSpPr>
        <p:spPr>
          <a:xfrm>
            <a:off x="745920" y="50994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CustomShape 22"/>
          <p:cNvSpPr/>
          <p:nvPr/>
        </p:nvSpPr>
        <p:spPr>
          <a:xfrm>
            <a:off x="745920" y="57466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4" name="Рисунок 9"/>
          <p:cNvPicPr/>
          <p:nvPr/>
        </p:nvPicPr>
        <p:blipFill>
          <a:blip r:embed="rId3"/>
          <a:stretch/>
        </p:blipFill>
        <p:spPr>
          <a:xfrm>
            <a:off x="10139040" y="2621520"/>
            <a:ext cx="1452600" cy="145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76453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2"/>
          <p:cNvSpPr/>
          <p:nvPr/>
        </p:nvSpPr>
        <p:spPr>
          <a:xfrm>
            <a:off x="7797960" y="34290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3"/>
          <p:cNvSpPr/>
          <p:nvPr/>
        </p:nvSpPr>
        <p:spPr>
          <a:xfrm>
            <a:off x="7950240" y="358128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4"/>
          <p:cNvSpPr/>
          <p:nvPr/>
        </p:nvSpPr>
        <p:spPr>
          <a:xfrm>
            <a:off x="5105520" y="2361960"/>
            <a:ext cx="65908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562212"/>
                </a:solidFill>
                <a:latin typeface="Circe Bold"/>
              </a:rPr>
              <a:t>ЛИЗИНГ ОБОРУДОВАНИЯ БЕЗ ПЕРВОНОЧАЛЬНОГО ВЗНОСА                     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29" name="CustomShape 5"/>
          <p:cNvSpPr/>
          <p:nvPr/>
        </p:nvSpPr>
        <p:spPr>
          <a:xfrm>
            <a:off x="5181480" y="2926800"/>
            <a:ext cx="6382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>
                <a:solidFill>
                  <a:srgbClr val="E74D39"/>
                </a:solidFill>
                <a:latin typeface="Circe"/>
              </a:rPr>
              <a:t>50</a:t>
            </a:r>
            <a:r>
              <a:rPr lang="ru-RU" sz="1800" b="0" strike="noStrike" spc="-1">
                <a:solidFill>
                  <a:srgbClr val="C2926A"/>
                </a:solidFill>
                <a:latin typeface="Circe"/>
              </a:rPr>
              <a:t> млн. рублей  </a:t>
            </a:r>
            <a:r>
              <a:rPr lang="ru-RU" sz="1800" b="0" strike="noStrike" spc="-1">
                <a:solidFill>
                  <a:srgbClr val="E74D39"/>
                </a:solidFill>
                <a:latin typeface="Circe"/>
              </a:rPr>
              <a:t>6%</a:t>
            </a:r>
            <a:r>
              <a:rPr lang="ru-RU" sz="1800" b="0" strike="noStrike" spc="-1">
                <a:solidFill>
                  <a:srgbClr val="C2926A"/>
                </a:solidFill>
                <a:latin typeface="Circe"/>
              </a:rPr>
              <a:t>,</a:t>
            </a:r>
            <a:r>
              <a:rPr lang="ru-RU" sz="1800" b="0" strike="noStrike" spc="-1">
                <a:solidFill>
                  <a:srgbClr val="E74D39"/>
                </a:solidFill>
                <a:latin typeface="Circe"/>
              </a:rPr>
              <a:t> 8%</a:t>
            </a:r>
            <a:r>
              <a:rPr lang="ru-RU" sz="1800" b="0" strike="noStrike" spc="-1">
                <a:solidFill>
                  <a:srgbClr val="C2926A"/>
                </a:solidFill>
                <a:latin typeface="Circe"/>
              </a:rPr>
              <a:t> годовых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0" name="CustomShape 6"/>
          <p:cNvSpPr/>
          <p:nvPr/>
        </p:nvSpPr>
        <p:spPr>
          <a:xfrm>
            <a:off x="4706640" y="1234080"/>
            <a:ext cx="56332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562212"/>
                </a:solidFill>
                <a:latin typeface="Circe Bold"/>
              </a:rPr>
              <a:t>ЛЬГОТНЫЕ ЗАЙМЫ И КРЕДИТЫ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31" name="CustomShape 7"/>
          <p:cNvSpPr/>
          <p:nvPr/>
        </p:nvSpPr>
        <p:spPr>
          <a:xfrm>
            <a:off x="4706640" y="1559160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>
                <a:solidFill>
                  <a:srgbClr val="ED5539"/>
                </a:solidFill>
                <a:latin typeface="Circe"/>
              </a:rPr>
              <a:t>1 </a:t>
            </a:r>
            <a:r>
              <a:rPr lang="ru-RU" sz="1800" b="0" strike="noStrike" spc="-1">
                <a:solidFill>
                  <a:srgbClr val="C2926A"/>
                </a:solidFill>
                <a:latin typeface="Circe"/>
              </a:rPr>
              <a:t>млрд. рублей от </a:t>
            </a:r>
            <a:r>
              <a:rPr lang="ru-RU" sz="1800" b="0" strike="noStrike" spc="-1">
                <a:solidFill>
                  <a:srgbClr val="E74D39"/>
                </a:solidFill>
                <a:latin typeface="Circe"/>
              </a:rPr>
              <a:t>1 % </a:t>
            </a:r>
            <a:r>
              <a:rPr lang="ru-RU" sz="1800" b="0" strike="noStrike" spc="-1">
                <a:solidFill>
                  <a:srgbClr val="C2926A"/>
                </a:solidFill>
                <a:latin typeface="Circe"/>
              </a:rPr>
              <a:t>годовых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2" name="CustomShape 8"/>
          <p:cNvSpPr/>
          <p:nvPr/>
        </p:nvSpPr>
        <p:spPr>
          <a:xfrm>
            <a:off x="5181480" y="3983760"/>
            <a:ext cx="3375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562212"/>
                </a:solidFill>
                <a:latin typeface="Circe Bold"/>
              </a:rPr>
              <a:t>МИКРОЗАЙМЫ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33" name="CustomShape 9"/>
          <p:cNvSpPr/>
          <p:nvPr/>
        </p:nvSpPr>
        <p:spPr>
          <a:xfrm>
            <a:off x="5181480" y="4294800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>
                <a:solidFill>
                  <a:srgbClr val="E74D39"/>
                </a:solidFill>
                <a:latin typeface="Circe"/>
              </a:rPr>
              <a:t>5 </a:t>
            </a:r>
            <a:r>
              <a:rPr lang="ru-RU" sz="1800" b="0" strike="noStrike" spc="-1">
                <a:solidFill>
                  <a:srgbClr val="C2926A"/>
                </a:solidFill>
                <a:latin typeface="Circe"/>
              </a:rPr>
              <a:t>млн. рублей от </a:t>
            </a:r>
            <a:r>
              <a:rPr lang="ru-RU" sz="1800" b="0" strike="noStrike" spc="-1">
                <a:solidFill>
                  <a:srgbClr val="E74D39"/>
                </a:solidFill>
                <a:latin typeface="Circe"/>
              </a:rPr>
              <a:t>1 % </a:t>
            </a:r>
            <a:r>
              <a:rPr lang="ru-RU" sz="1800" b="0" strike="noStrike" spc="-1">
                <a:solidFill>
                  <a:srgbClr val="C2926A"/>
                </a:solidFill>
                <a:latin typeface="Circe"/>
              </a:rPr>
              <a:t>годовых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4" name="CustomShape 10"/>
          <p:cNvSpPr/>
          <p:nvPr/>
        </p:nvSpPr>
        <p:spPr>
          <a:xfrm>
            <a:off x="4706640" y="5412240"/>
            <a:ext cx="5679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562212"/>
                </a:solidFill>
                <a:latin typeface="Circe Bold"/>
              </a:rPr>
              <a:t>ПОРУЧИТЕЛЬСТВО И ГАРАНТИИ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35" name="CustomShape 11"/>
          <p:cNvSpPr/>
          <p:nvPr/>
        </p:nvSpPr>
        <p:spPr>
          <a:xfrm>
            <a:off x="4706640" y="5776200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>
                <a:solidFill>
                  <a:srgbClr val="E74D39"/>
                </a:solidFill>
                <a:latin typeface="Circe"/>
              </a:rPr>
              <a:t>70 % </a:t>
            </a:r>
            <a:r>
              <a:rPr lang="ru-RU" sz="1800" b="0" strike="noStrike" spc="-1">
                <a:solidFill>
                  <a:srgbClr val="C2926A"/>
                </a:solidFill>
                <a:latin typeface="Circe"/>
              </a:rPr>
              <a:t>от суммы обязательства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6" name="CustomShape 12"/>
          <p:cNvSpPr/>
          <p:nvPr/>
        </p:nvSpPr>
        <p:spPr>
          <a:xfrm>
            <a:off x="4007880" y="1125360"/>
            <a:ext cx="573480" cy="573480"/>
          </a:xfrm>
          <a:prstGeom prst="ellipse">
            <a:avLst/>
          </a:prstGeom>
          <a:solidFill>
            <a:srgbClr val="EF532B"/>
          </a:solidFill>
          <a:ln w="381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7" name="CustomShape 13"/>
          <p:cNvSpPr/>
          <p:nvPr/>
        </p:nvSpPr>
        <p:spPr>
          <a:xfrm>
            <a:off x="3943800" y="1244520"/>
            <a:ext cx="6980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Montserrat SemiBold"/>
              </a:rPr>
              <a:t>1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38" name="CustomShape 14"/>
          <p:cNvSpPr/>
          <p:nvPr/>
        </p:nvSpPr>
        <p:spPr>
          <a:xfrm>
            <a:off x="4480920" y="2495520"/>
            <a:ext cx="573480" cy="573480"/>
          </a:xfrm>
          <a:prstGeom prst="ellipse">
            <a:avLst/>
          </a:prstGeom>
          <a:solidFill>
            <a:srgbClr val="EF532B"/>
          </a:solidFill>
          <a:ln w="381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9" name="CustomShape 15"/>
          <p:cNvSpPr/>
          <p:nvPr/>
        </p:nvSpPr>
        <p:spPr>
          <a:xfrm>
            <a:off x="4480920" y="2604240"/>
            <a:ext cx="5734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Montserrat SemiBold"/>
              </a:rPr>
              <a:t>2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40" name="CustomShape 16"/>
          <p:cNvSpPr/>
          <p:nvPr/>
        </p:nvSpPr>
        <p:spPr>
          <a:xfrm>
            <a:off x="4480920" y="3865680"/>
            <a:ext cx="573480" cy="573480"/>
          </a:xfrm>
          <a:prstGeom prst="ellipse">
            <a:avLst/>
          </a:prstGeom>
          <a:solidFill>
            <a:srgbClr val="EF532B"/>
          </a:solidFill>
          <a:ln w="381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1" name="CustomShape 17"/>
          <p:cNvSpPr/>
          <p:nvPr/>
        </p:nvSpPr>
        <p:spPr>
          <a:xfrm>
            <a:off x="4480920" y="3985920"/>
            <a:ext cx="5734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Montserrat SemiBold"/>
              </a:rPr>
              <a:t>3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42" name="CustomShape 18"/>
          <p:cNvSpPr/>
          <p:nvPr/>
        </p:nvSpPr>
        <p:spPr>
          <a:xfrm>
            <a:off x="4011840" y="5235480"/>
            <a:ext cx="573480" cy="573480"/>
          </a:xfrm>
          <a:prstGeom prst="ellipse">
            <a:avLst/>
          </a:prstGeom>
          <a:solidFill>
            <a:srgbClr val="EF532B"/>
          </a:solidFill>
          <a:ln w="381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3" name="CustomShape 19"/>
          <p:cNvSpPr/>
          <p:nvPr/>
        </p:nvSpPr>
        <p:spPr>
          <a:xfrm>
            <a:off x="4007880" y="5357520"/>
            <a:ext cx="5734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Montserrat SemiBold"/>
              </a:rPr>
              <a:t>4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44" name="Рисунок 37"/>
          <p:cNvPicPr/>
          <p:nvPr/>
        </p:nvPicPr>
        <p:blipFill>
          <a:blip r:embed="rId3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45" name="CustomShape 20"/>
          <p:cNvSpPr/>
          <p:nvPr/>
        </p:nvSpPr>
        <p:spPr>
          <a:xfrm>
            <a:off x="290520" y="2948040"/>
            <a:ext cx="433692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46" name="Group 21"/>
          <p:cNvGrpSpPr/>
          <p:nvPr/>
        </p:nvGrpSpPr>
        <p:grpSpPr>
          <a:xfrm>
            <a:off x="428760" y="3661200"/>
            <a:ext cx="2841840" cy="639000"/>
            <a:chOff x="428760" y="3661200"/>
            <a:chExt cx="2841840" cy="639000"/>
          </a:xfrm>
        </p:grpSpPr>
        <p:sp>
          <p:nvSpPr>
            <p:cNvPr id="447" name="CustomShape 22"/>
            <p:cNvSpPr/>
            <p:nvPr/>
          </p:nvSpPr>
          <p:spPr>
            <a:xfrm>
              <a:off x="600120" y="3661200"/>
              <a:ext cx="267048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Circe"/>
                </a:rPr>
                <a:t>поручительство в качестве залога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48" name="CustomShape 23"/>
            <p:cNvSpPr/>
            <p:nvPr/>
          </p:nvSpPr>
          <p:spPr>
            <a:xfrm>
              <a:off x="428760" y="3875760"/>
              <a:ext cx="95040" cy="9504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49" name="Group 24"/>
          <p:cNvGrpSpPr/>
          <p:nvPr/>
        </p:nvGrpSpPr>
        <p:grpSpPr>
          <a:xfrm>
            <a:off x="448200" y="4383720"/>
            <a:ext cx="2860560" cy="639000"/>
            <a:chOff x="448200" y="4383720"/>
            <a:chExt cx="2860560" cy="639000"/>
          </a:xfrm>
        </p:grpSpPr>
        <p:sp>
          <p:nvSpPr>
            <p:cNvPr id="450" name="CustomShape 25"/>
            <p:cNvSpPr/>
            <p:nvPr/>
          </p:nvSpPr>
          <p:spPr>
            <a:xfrm>
              <a:off x="682200" y="4383720"/>
              <a:ext cx="262656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Circe"/>
                </a:rPr>
                <a:t>подбор финансирования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51" name="CustomShape 26"/>
            <p:cNvSpPr/>
            <p:nvPr/>
          </p:nvSpPr>
          <p:spPr>
            <a:xfrm>
              <a:off x="448200" y="4563720"/>
              <a:ext cx="95040" cy="9504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52" name="Рисунок 5"/>
          <p:cNvPicPr/>
          <p:nvPr/>
        </p:nvPicPr>
        <p:blipFill>
          <a:blip r:embed="rId4"/>
          <a:stretch/>
        </p:blipFill>
        <p:spPr>
          <a:xfrm>
            <a:off x="10339920" y="5025600"/>
            <a:ext cx="1551960" cy="1551960"/>
          </a:xfrm>
          <a:prstGeom prst="rect">
            <a:avLst/>
          </a:prstGeom>
          <a:ln>
            <a:noFill/>
          </a:ln>
        </p:spPr>
      </p:pic>
      <p:sp>
        <p:nvSpPr>
          <p:cNvPr id="453" name="CustomShape 27"/>
          <p:cNvSpPr/>
          <p:nvPr/>
        </p:nvSpPr>
        <p:spPr>
          <a:xfrm>
            <a:off x="341280" y="199800"/>
            <a:ext cx="820368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 - финансирование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454" name="CustomShape 28"/>
          <p:cNvSpPr/>
          <p:nvPr/>
        </p:nvSpPr>
        <p:spPr>
          <a:xfrm>
            <a:off x="0" y="2550960"/>
            <a:ext cx="373464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Центр гарантийной поддержки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162000" y="459720"/>
            <a:ext cx="102582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«МАСШТАБИРОВАНИЕ» - развитие экспортного потенциала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9093600" y="1637280"/>
            <a:ext cx="2622960" cy="46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3"/>
          <p:cNvSpPr/>
          <p:nvPr/>
        </p:nvSpPr>
        <p:spPr>
          <a:xfrm>
            <a:off x="276120" y="2054160"/>
            <a:ext cx="12506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РАЗВИТИЕ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>
            <a:off x="2610360" y="2066400"/>
            <a:ext cx="9388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РЫНКИ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9" name="CustomShape 5"/>
          <p:cNvSpPr/>
          <p:nvPr/>
        </p:nvSpPr>
        <p:spPr>
          <a:xfrm>
            <a:off x="4952160" y="2059200"/>
            <a:ext cx="15732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ПРОГРАММЫ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0" name="CustomShape 6"/>
          <p:cNvSpPr/>
          <p:nvPr/>
        </p:nvSpPr>
        <p:spPr>
          <a:xfrm>
            <a:off x="7303320" y="2053800"/>
            <a:ext cx="18522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ДОКУМЕНТАЦИЯ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1" name="CustomShape 7"/>
          <p:cNvSpPr/>
          <p:nvPr/>
        </p:nvSpPr>
        <p:spPr>
          <a:xfrm>
            <a:off x="9633240" y="2059200"/>
            <a:ext cx="17722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КОНСУЛЬТАЦИИ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462" name="Group 8"/>
          <p:cNvGrpSpPr/>
          <p:nvPr/>
        </p:nvGrpSpPr>
        <p:grpSpPr>
          <a:xfrm>
            <a:off x="371520" y="2490840"/>
            <a:ext cx="2076120" cy="2530080"/>
            <a:chOff x="371520" y="2490840"/>
            <a:chExt cx="2076120" cy="2530080"/>
          </a:xfrm>
        </p:grpSpPr>
        <p:sp>
          <p:nvSpPr>
            <p:cNvPr id="463" name="CustomShape 9"/>
            <p:cNvSpPr/>
            <p:nvPr/>
          </p:nvSpPr>
          <p:spPr>
            <a:xfrm>
              <a:off x="37152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4" name="CustomShape 10"/>
            <p:cNvSpPr/>
            <p:nvPr/>
          </p:nvSpPr>
          <p:spPr>
            <a:xfrm>
              <a:off x="37152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65" name="CustomShape 11"/>
          <p:cNvSpPr/>
          <p:nvPr/>
        </p:nvSpPr>
        <p:spPr>
          <a:xfrm>
            <a:off x="462960" y="3651840"/>
            <a:ext cx="198468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Развитие экспорта и экономики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Иркутской области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66" name="Line 12"/>
          <p:cNvSpPr/>
          <p:nvPr/>
        </p:nvSpPr>
        <p:spPr>
          <a:xfrm>
            <a:off x="462600" y="1872000"/>
            <a:ext cx="1172916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7" name="CustomShape 13"/>
          <p:cNvSpPr/>
          <p:nvPr/>
        </p:nvSpPr>
        <p:spPr>
          <a:xfrm>
            <a:off x="384840" y="17931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8" name="CustomShape 14"/>
          <p:cNvSpPr/>
          <p:nvPr/>
        </p:nvSpPr>
        <p:spPr>
          <a:xfrm>
            <a:off x="2697120" y="17931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9" name="CustomShape 15"/>
          <p:cNvSpPr/>
          <p:nvPr/>
        </p:nvSpPr>
        <p:spPr>
          <a:xfrm>
            <a:off x="5045760" y="178812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0" name="CustomShape 16"/>
          <p:cNvSpPr/>
          <p:nvPr/>
        </p:nvSpPr>
        <p:spPr>
          <a:xfrm>
            <a:off x="7388280" y="17949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1" name="CustomShape 17"/>
          <p:cNvSpPr/>
          <p:nvPr/>
        </p:nvSpPr>
        <p:spPr>
          <a:xfrm>
            <a:off x="9725400" y="178812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72" name="Group 18"/>
          <p:cNvGrpSpPr/>
          <p:nvPr/>
        </p:nvGrpSpPr>
        <p:grpSpPr>
          <a:xfrm>
            <a:off x="2714760" y="2490840"/>
            <a:ext cx="2076120" cy="2530080"/>
            <a:chOff x="2714760" y="2490840"/>
            <a:chExt cx="2076120" cy="2530080"/>
          </a:xfrm>
        </p:grpSpPr>
        <p:sp>
          <p:nvSpPr>
            <p:cNvPr id="473" name="CustomShape 19"/>
            <p:cNvSpPr/>
            <p:nvPr/>
          </p:nvSpPr>
          <p:spPr>
            <a:xfrm>
              <a:off x="271476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4" name="CustomShape 20"/>
            <p:cNvSpPr/>
            <p:nvPr/>
          </p:nvSpPr>
          <p:spPr>
            <a:xfrm>
              <a:off x="271476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5" name="Group 21"/>
          <p:cNvGrpSpPr/>
          <p:nvPr/>
        </p:nvGrpSpPr>
        <p:grpSpPr>
          <a:xfrm>
            <a:off x="5057640" y="2490840"/>
            <a:ext cx="2076120" cy="2530080"/>
            <a:chOff x="5057640" y="2490840"/>
            <a:chExt cx="2076120" cy="2530080"/>
          </a:xfrm>
        </p:grpSpPr>
        <p:sp>
          <p:nvSpPr>
            <p:cNvPr id="476" name="CustomShape 22"/>
            <p:cNvSpPr/>
            <p:nvPr/>
          </p:nvSpPr>
          <p:spPr>
            <a:xfrm>
              <a:off x="505764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7" name="CustomShape 23"/>
            <p:cNvSpPr/>
            <p:nvPr/>
          </p:nvSpPr>
          <p:spPr>
            <a:xfrm>
              <a:off x="505764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8" name="Group 24"/>
          <p:cNvGrpSpPr/>
          <p:nvPr/>
        </p:nvGrpSpPr>
        <p:grpSpPr>
          <a:xfrm>
            <a:off x="7400880" y="2490840"/>
            <a:ext cx="2076120" cy="2530080"/>
            <a:chOff x="7400880" y="2490840"/>
            <a:chExt cx="2076120" cy="2530080"/>
          </a:xfrm>
        </p:grpSpPr>
        <p:sp>
          <p:nvSpPr>
            <p:cNvPr id="479" name="CustomShape 25"/>
            <p:cNvSpPr/>
            <p:nvPr/>
          </p:nvSpPr>
          <p:spPr>
            <a:xfrm>
              <a:off x="740088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0" name="CustomShape 26"/>
            <p:cNvSpPr/>
            <p:nvPr/>
          </p:nvSpPr>
          <p:spPr>
            <a:xfrm>
              <a:off x="740088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81" name="Group 27"/>
          <p:cNvGrpSpPr/>
          <p:nvPr/>
        </p:nvGrpSpPr>
        <p:grpSpPr>
          <a:xfrm>
            <a:off x="9744120" y="2490840"/>
            <a:ext cx="2076120" cy="2530080"/>
            <a:chOff x="9744120" y="2490840"/>
            <a:chExt cx="2076120" cy="2530080"/>
          </a:xfrm>
        </p:grpSpPr>
        <p:sp>
          <p:nvSpPr>
            <p:cNvPr id="482" name="CustomShape 28"/>
            <p:cNvSpPr/>
            <p:nvPr/>
          </p:nvSpPr>
          <p:spPr>
            <a:xfrm>
              <a:off x="974412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3" name="CustomShape 29"/>
            <p:cNvSpPr/>
            <p:nvPr/>
          </p:nvSpPr>
          <p:spPr>
            <a:xfrm>
              <a:off x="974412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84" name="CustomShape 30"/>
          <p:cNvSpPr/>
          <p:nvPr/>
        </p:nvSpPr>
        <p:spPr>
          <a:xfrm>
            <a:off x="2775240" y="3689640"/>
            <a:ext cx="198468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Выход на международные рынки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5" name="CustomShape 31"/>
          <p:cNvSpPr/>
          <p:nvPr/>
        </p:nvSpPr>
        <p:spPr>
          <a:xfrm>
            <a:off x="5157000" y="3571560"/>
            <a:ext cx="1877760" cy="7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Акселерационная программа «Экспортный форсаж»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6" name="CustomShape 32"/>
          <p:cNvSpPr/>
          <p:nvPr/>
        </p:nvSpPr>
        <p:spPr>
          <a:xfrm>
            <a:off x="7490520" y="3561840"/>
            <a:ext cx="1877760" cy="7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Подготовка шаблона экспортного контракта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7" name="CustomShape 33"/>
          <p:cNvSpPr/>
          <p:nvPr/>
        </p:nvSpPr>
        <p:spPr>
          <a:xfrm>
            <a:off x="9871560" y="3607920"/>
            <a:ext cx="1857240" cy="70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Обучение основам экспорта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88" name="Рисунок 3"/>
          <p:cNvPicPr/>
          <p:nvPr/>
        </p:nvPicPr>
        <p:blipFill>
          <a:blip r:embed="rId2"/>
          <a:stretch/>
        </p:blipFill>
        <p:spPr>
          <a:xfrm>
            <a:off x="10555560" y="5334120"/>
            <a:ext cx="1264680" cy="126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Shape 1"/>
          <p:cNvSpPr txBox="1"/>
          <p:nvPr/>
        </p:nvSpPr>
        <p:spPr>
          <a:xfrm>
            <a:off x="304920" y="459720"/>
            <a:ext cx="9550080" cy="82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«МАСШТАБИРОВАНИЕ» - услуги экспорта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429840" y="1550520"/>
            <a:ext cx="37416240" cy="46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3"/>
          <p:cNvSpPr/>
          <p:nvPr/>
        </p:nvSpPr>
        <p:spPr>
          <a:xfrm>
            <a:off x="888840" y="95076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Фонд финансирует до 100 % от стоимости услуги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492" name="Table 4"/>
          <p:cNvGraphicFramePr/>
          <p:nvPr/>
        </p:nvGraphicFramePr>
        <p:xfrm>
          <a:off x="1208880" y="907560"/>
          <a:ext cx="10412280" cy="5532120"/>
        </p:xfrm>
        <a:graphic>
          <a:graphicData uri="http://schemas.openxmlformats.org/drawingml/2006/table">
            <a:tbl>
              <a:tblPr/>
              <a:tblGrid>
                <a:gridCol w="874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услуг исполнителей 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Сопровождение внешнеторгового контракта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Подбор и поиск потенциальных зарубежных покупателей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и проведение международных бизнес-миссий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320 000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и проведение реверсных бизнес-миссий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500 000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выставочно-ярмарочных мероприятий в России и за рубежом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750 000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Содействие в размещении субъекта поддержки/его товара(услуги) на международных электронных торговых площадках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1 000 000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Подготовка презентационных и других материалов в электронном виде и их перевод на язык страны покупателя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7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Формирование и актуализация коммерческого предложения для иностранных покупателей, включая перевод на язык покупателя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Маркетинговые и патентные исследования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300 000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Защита интеллектуальной собственности (патентование) за рубежом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1 000 000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Создание на иностранном языке/модернизация существующего сайта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150 000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Стандартизация, сертификация, необходимые разрешения 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800 000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93" name="CustomShape 5"/>
          <p:cNvSpPr/>
          <p:nvPr/>
        </p:nvSpPr>
        <p:spPr>
          <a:xfrm>
            <a:off x="776160" y="16250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4" name="CustomShape 6"/>
          <p:cNvSpPr/>
          <p:nvPr/>
        </p:nvSpPr>
        <p:spPr>
          <a:xfrm>
            <a:off x="785160" y="20451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CustomShape 7"/>
          <p:cNvSpPr/>
          <p:nvPr/>
        </p:nvSpPr>
        <p:spPr>
          <a:xfrm>
            <a:off x="776160" y="24764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6" name="CustomShape 8"/>
          <p:cNvSpPr/>
          <p:nvPr/>
        </p:nvSpPr>
        <p:spPr>
          <a:xfrm>
            <a:off x="772920" y="28670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7" name="CustomShape 9"/>
          <p:cNvSpPr/>
          <p:nvPr/>
        </p:nvSpPr>
        <p:spPr>
          <a:xfrm>
            <a:off x="776160" y="32853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8" name="CustomShape 10"/>
          <p:cNvSpPr/>
          <p:nvPr/>
        </p:nvSpPr>
        <p:spPr>
          <a:xfrm>
            <a:off x="776880" y="35956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9" name="CustomShape 11"/>
          <p:cNvSpPr/>
          <p:nvPr/>
        </p:nvSpPr>
        <p:spPr>
          <a:xfrm>
            <a:off x="785160" y="41353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0" name="CustomShape 12"/>
          <p:cNvSpPr/>
          <p:nvPr/>
        </p:nvSpPr>
        <p:spPr>
          <a:xfrm>
            <a:off x="768240" y="46915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1" name="CustomShape 13"/>
          <p:cNvSpPr/>
          <p:nvPr/>
        </p:nvSpPr>
        <p:spPr>
          <a:xfrm>
            <a:off x="773640" y="52574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CustomShape 14"/>
          <p:cNvSpPr/>
          <p:nvPr/>
        </p:nvSpPr>
        <p:spPr>
          <a:xfrm>
            <a:off x="773640" y="56228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3" name="CustomShape 15"/>
          <p:cNvSpPr/>
          <p:nvPr/>
        </p:nvSpPr>
        <p:spPr>
          <a:xfrm>
            <a:off x="776880" y="60098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4" name="CustomShape 16"/>
          <p:cNvSpPr/>
          <p:nvPr/>
        </p:nvSpPr>
        <p:spPr>
          <a:xfrm>
            <a:off x="773640" y="63543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Shape 1"/>
          <p:cNvSpPr txBox="1"/>
          <p:nvPr/>
        </p:nvSpPr>
        <p:spPr>
          <a:xfrm>
            <a:off x="304920" y="45972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Как получить поддержку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06" name="Group 2"/>
          <p:cNvGrpSpPr/>
          <p:nvPr/>
        </p:nvGrpSpPr>
        <p:grpSpPr>
          <a:xfrm>
            <a:off x="4640400" y="1730160"/>
            <a:ext cx="2738160" cy="2738160"/>
            <a:chOff x="4640400" y="1730160"/>
            <a:chExt cx="2738160" cy="2738160"/>
          </a:xfrm>
        </p:grpSpPr>
        <p:sp>
          <p:nvSpPr>
            <p:cNvPr id="507" name="CustomShape 3"/>
            <p:cNvSpPr/>
            <p:nvPr/>
          </p:nvSpPr>
          <p:spPr>
            <a:xfrm>
              <a:off x="4640400" y="173016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08" name="Рисунок 11"/>
            <p:cNvPicPr/>
            <p:nvPr/>
          </p:nvPicPr>
          <p:blipFill>
            <a:blip r:embed="rId2"/>
            <a:stretch/>
          </p:blipFill>
          <p:spPr>
            <a:xfrm>
              <a:off x="4790520" y="1880280"/>
              <a:ext cx="2437920" cy="2437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09" name="Group 4"/>
          <p:cNvGrpSpPr/>
          <p:nvPr/>
        </p:nvGrpSpPr>
        <p:grpSpPr>
          <a:xfrm>
            <a:off x="8686440" y="1783800"/>
            <a:ext cx="2738160" cy="2738160"/>
            <a:chOff x="8686440" y="1783800"/>
            <a:chExt cx="2738160" cy="2738160"/>
          </a:xfrm>
        </p:grpSpPr>
        <p:sp>
          <p:nvSpPr>
            <p:cNvPr id="510" name="CustomShape 5"/>
            <p:cNvSpPr/>
            <p:nvPr/>
          </p:nvSpPr>
          <p:spPr>
            <a:xfrm>
              <a:off x="8686440" y="178380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11" name="Рисунок 21"/>
            <p:cNvPicPr/>
            <p:nvPr/>
          </p:nvPicPr>
          <p:blipFill>
            <a:blip r:embed="rId3"/>
            <a:stretch/>
          </p:blipFill>
          <p:spPr>
            <a:xfrm>
              <a:off x="8839440" y="1933920"/>
              <a:ext cx="2431800" cy="2437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2" name="Group 6"/>
          <p:cNvGrpSpPr/>
          <p:nvPr/>
        </p:nvGrpSpPr>
        <p:grpSpPr>
          <a:xfrm>
            <a:off x="609480" y="1783800"/>
            <a:ext cx="2738160" cy="2738160"/>
            <a:chOff x="609480" y="1783800"/>
            <a:chExt cx="2738160" cy="2738160"/>
          </a:xfrm>
        </p:grpSpPr>
        <p:sp>
          <p:nvSpPr>
            <p:cNvPr id="513" name="CustomShape 7"/>
            <p:cNvSpPr/>
            <p:nvPr/>
          </p:nvSpPr>
          <p:spPr>
            <a:xfrm>
              <a:off x="609480" y="178380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14" name="Рисунок 25"/>
            <p:cNvPicPr/>
            <p:nvPr/>
          </p:nvPicPr>
          <p:blipFill>
            <a:blip r:embed="rId4"/>
            <a:stretch/>
          </p:blipFill>
          <p:spPr>
            <a:xfrm>
              <a:off x="767160" y="1910880"/>
              <a:ext cx="2422800" cy="2437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15" name="CustomShape 8"/>
          <p:cNvSpPr/>
          <p:nvPr/>
        </p:nvSpPr>
        <p:spPr>
          <a:xfrm>
            <a:off x="609480" y="4768920"/>
            <a:ext cx="27381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Звонок на единую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горячую линию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6" name="CustomShape 9"/>
          <p:cNvSpPr/>
          <p:nvPr/>
        </p:nvSpPr>
        <p:spPr>
          <a:xfrm>
            <a:off x="4213800" y="4768920"/>
            <a:ext cx="342648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Обращение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«Получить поддержку» на сайте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7" name="CustomShape 10"/>
          <p:cNvSpPr/>
          <p:nvPr/>
        </p:nvSpPr>
        <p:spPr>
          <a:xfrm>
            <a:off x="8276040" y="4768920"/>
            <a:ext cx="34264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Личное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обращение в Центр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8" name="CustomShape 11"/>
          <p:cNvSpPr/>
          <p:nvPr/>
        </p:nvSpPr>
        <p:spPr>
          <a:xfrm>
            <a:off x="609480" y="5374800"/>
            <a:ext cx="2738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Light"/>
              </a:rPr>
              <a:t>8 (3952) 202-102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9" name="CustomShape 12"/>
          <p:cNvSpPr/>
          <p:nvPr/>
        </p:nvSpPr>
        <p:spPr>
          <a:xfrm>
            <a:off x="4213800" y="5588640"/>
            <a:ext cx="34264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Light"/>
              </a:rPr>
              <a:t>WWW.MB38.RU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20" name="CustomShape 13"/>
          <p:cNvSpPr/>
          <p:nvPr/>
        </p:nvSpPr>
        <p:spPr>
          <a:xfrm>
            <a:off x="8455320" y="5362560"/>
            <a:ext cx="318852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ED5539"/>
                </a:solidFill>
                <a:latin typeface="Circe Light"/>
              </a:rPr>
              <a:t> </a:t>
            </a:r>
            <a:r>
              <a:rPr lang="ru-RU" sz="1600" b="1" strike="noStrike" spc="-1">
                <a:solidFill>
                  <a:srgbClr val="ED5539"/>
                </a:solidFill>
                <a:latin typeface="Circe Light"/>
              </a:rPr>
              <a:t>г. Иркутск, ул. Рабочая 2«А» / 4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Shape 1"/>
          <p:cNvSpPr txBox="1"/>
          <p:nvPr/>
        </p:nvSpPr>
        <p:spPr>
          <a:xfrm>
            <a:off x="275400" y="122400"/>
            <a:ext cx="726876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5400" b="0" strike="noStrike" spc="-1">
                <a:solidFill>
                  <a:srgbClr val="5E3427"/>
                </a:solidFill>
                <a:latin typeface="Circe Bold"/>
              </a:rPr>
              <a:t>Наши соцсети: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5184000" y="55440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523" name="Рисунок 3"/>
          <p:cNvPicPr/>
          <p:nvPr/>
        </p:nvPicPr>
        <p:blipFill>
          <a:blip r:embed="rId2"/>
          <a:stretch/>
        </p:blipFill>
        <p:spPr>
          <a:xfrm>
            <a:off x="3187083" y="1897921"/>
            <a:ext cx="2525205" cy="2487960"/>
          </a:xfrm>
          <a:prstGeom prst="rect">
            <a:avLst/>
          </a:prstGeom>
          <a:ln>
            <a:noFill/>
          </a:ln>
        </p:spPr>
      </p:pic>
      <p:pic>
        <p:nvPicPr>
          <p:cNvPr id="524" name="Рисунок 5"/>
          <p:cNvPicPr/>
          <p:nvPr/>
        </p:nvPicPr>
        <p:blipFill>
          <a:blip r:embed="rId3"/>
          <a:stretch/>
        </p:blipFill>
        <p:spPr>
          <a:xfrm>
            <a:off x="3187083" y="4711398"/>
            <a:ext cx="2325360" cy="312686"/>
          </a:xfrm>
          <a:prstGeom prst="rect">
            <a:avLst/>
          </a:prstGeom>
          <a:ln>
            <a:noFill/>
          </a:ln>
        </p:spPr>
      </p:pic>
      <p:pic>
        <p:nvPicPr>
          <p:cNvPr id="528" name="Рисунок 9"/>
          <p:cNvPicPr/>
          <p:nvPr/>
        </p:nvPicPr>
        <p:blipFill>
          <a:blip r:embed="rId4"/>
          <a:stretch/>
        </p:blipFill>
        <p:spPr>
          <a:xfrm>
            <a:off x="561600" y="1940186"/>
            <a:ext cx="2403542" cy="2445694"/>
          </a:xfrm>
          <a:prstGeom prst="rect">
            <a:avLst/>
          </a:prstGeom>
          <a:ln>
            <a:noFill/>
          </a:ln>
        </p:spPr>
      </p:pic>
      <p:pic>
        <p:nvPicPr>
          <p:cNvPr id="529" name="Picture 4" descr="Логотип Telegram Масштабируемая графическая иконка, логотип, синий, угол png thumbnail"/>
          <p:cNvPicPr/>
          <p:nvPr/>
        </p:nvPicPr>
        <p:blipFill>
          <a:blip r:embed="rId5"/>
          <a:stretch/>
        </p:blipFill>
        <p:spPr>
          <a:xfrm>
            <a:off x="1238269" y="4454282"/>
            <a:ext cx="820440" cy="820440"/>
          </a:xfrm>
          <a:prstGeom prst="rect">
            <a:avLst/>
          </a:prstGeom>
          <a:ln>
            <a:noFill/>
          </a:ln>
        </p:spPr>
      </p:pic>
      <p:sp>
        <p:nvSpPr>
          <p:cNvPr id="530" name="CustomShape 4"/>
          <p:cNvSpPr/>
          <p:nvPr/>
        </p:nvSpPr>
        <p:spPr>
          <a:xfrm>
            <a:off x="2623680" y="546300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5"/>
          <p:cNvSpPr/>
          <p:nvPr/>
        </p:nvSpPr>
        <p:spPr>
          <a:xfrm>
            <a:off x="2374920" y="4321080"/>
            <a:ext cx="5016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33805C-EB13-43D7-8190-B3423CFA9D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8162" r="9310" b="9213"/>
          <a:stretch/>
        </p:blipFill>
        <p:spPr>
          <a:xfrm>
            <a:off x="6096000" y="2174105"/>
            <a:ext cx="1895913" cy="19172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E54505-8BC8-4012-99AE-6FDF86C430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8" b="91406" l="24146" r="75366">
                        <a14:foregroundMark x1="40000" y1="13086" x2="47073" y2="8008"/>
                        <a14:foregroundMark x1="47073" y1="8008" x2="56220" y2="9180"/>
                        <a14:foregroundMark x1="25854" y1="34570" x2="24268" y2="56641"/>
                        <a14:foregroundMark x1="24268" y1="56641" x2="26707" y2="66602"/>
                        <a14:foregroundMark x1="26707" y1="66602" x2="27073" y2="66992"/>
                        <a14:foregroundMark x1="45000" y1="89648" x2="53415" y2="91406"/>
                        <a14:foregroundMark x1="53415" y1="91406" x2="60244" y2="89258"/>
                        <a14:foregroundMark x1="60244" y1="89258" x2="60610" y2="88672"/>
                        <a14:foregroundMark x1="74878" y1="40234" x2="75122" y2="5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5" r="18386"/>
          <a:stretch/>
        </p:blipFill>
        <p:spPr>
          <a:xfrm>
            <a:off x="6649094" y="4383293"/>
            <a:ext cx="906151" cy="9624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Shape 1"/>
          <p:cNvSpPr txBox="1"/>
          <p:nvPr/>
        </p:nvSpPr>
        <p:spPr>
          <a:xfrm>
            <a:off x="579240" y="2088000"/>
            <a:ext cx="726876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5400" b="0" strike="noStrike" spc="-1">
                <a:solidFill>
                  <a:srgbClr val="5E3427"/>
                </a:solidFill>
                <a:latin typeface="Circe Bold"/>
              </a:rPr>
              <a:t>Спасибо за внимание!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4707000" y="55224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304920" y="459720"/>
            <a:ext cx="9034560" cy="824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ED5539"/>
                </a:solidFill>
                <a:latin typeface="Circe"/>
              </a:rPr>
              <a:t>Центр «Мой бизнес» </a:t>
            </a:r>
            <a:r>
              <a:rPr lang="ru-RU" sz="2400" b="0" strike="noStrike" spc="-1">
                <a:solidFill>
                  <a:srgbClr val="5E3427"/>
                </a:solidFill>
                <a:latin typeface="Circe Bold"/>
              </a:rPr>
              <a:t>- </a:t>
            </a: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единое окно </a:t>
            </a:r>
            <a:br/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поддержки предпринимательства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81960" y="181476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3"/>
          <p:cNvSpPr/>
          <p:nvPr/>
        </p:nvSpPr>
        <p:spPr>
          <a:xfrm>
            <a:off x="479880" y="2253240"/>
            <a:ext cx="395460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«БИЗНЕС СТАРТ»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обучение, составление бизнес-планов, регистрация бизнеса, сертификация и поиск первичного финансирования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4899960" y="181476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5"/>
          <p:cNvSpPr/>
          <p:nvPr/>
        </p:nvSpPr>
        <p:spPr>
          <a:xfrm>
            <a:off x="5124240" y="2382840"/>
            <a:ext cx="352980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«РАЗВИТИЕ БИЗНЕСА»  </a:t>
            </a: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маркетинг и продвижение продукции (товаров, услуг), скоринг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386280" y="440892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7"/>
          <p:cNvSpPr/>
          <p:nvPr/>
        </p:nvSpPr>
        <p:spPr>
          <a:xfrm>
            <a:off x="631800" y="4968720"/>
            <a:ext cx="3649320" cy="12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«ФИНАНСИРОВАНИЕ» </a:t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проектов с использованием инструментов государственной поддержки, </a:t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гарантийная поддержка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1" name="CustomShape 8"/>
          <p:cNvSpPr/>
          <p:nvPr/>
        </p:nvSpPr>
        <p:spPr>
          <a:xfrm>
            <a:off x="4899960" y="440892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9"/>
          <p:cNvSpPr/>
          <p:nvPr/>
        </p:nvSpPr>
        <p:spPr>
          <a:xfrm>
            <a:off x="5124240" y="4933440"/>
            <a:ext cx="34308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«МАСШТАБИРОВАНИЕ» </a:t>
            </a: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вывод товаров и услуг на экспорт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3" name="CustomShape 10"/>
          <p:cNvSpPr/>
          <p:nvPr/>
        </p:nvSpPr>
        <p:spPr>
          <a:xfrm>
            <a:off x="578880" y="155232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11"/>
          <p:cNvSpPr/>
          <p:nvPr/>
        </p:nvSpPr>
        <p:spPr>
          <a:xfrm>
            <a:off x="578880" y="414684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12"/>
          <p:cNvSpPr/>
          <p:nvPr/>
        </p:nvSpPr>
        <p:spPr>
          <a:xfrm>
            <a:off x="5214240" y="155232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13"/>
          <p:cNvSpPr/>
          <p:nvPr/>
        </p:nvSpPr>
        <p:spPr>
          <a:xfrm>
            <a:off x="5214240" y="414684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14"/>
          <p:cNvSpPr/>
          <p:nvPr/>
        </p:nvSpPr>
        <p:spPr>
          <a:xfrm>
            <a:off x="578880" y="165996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1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8" name="CustomShape 15"/>
          <p:cNvSpPr/>
          <p:nvPr/>
        </p:nvSpPr>
        <p:spPr>
          <a:xfrm>
            <a:off x="5214240" y="165888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9" name="CustomShape 16"/>
          <p:cNvSpPr/>
          <p:nvPr/>
        </p:nvSpPr>
        <p:spPr>
          <a:xfrm>
            <a:off x="5214240" y="425628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4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0" name="CustomShape 17"/>
          <p:cNvSpPr/>
          <p:nvPr/>
        </p:nvSpPr>
        <p:spPr>
          <a:xfrm>
            <a:off x="578880" y="425592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3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1" name="CustomShape 18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2" name="Рисунок 36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pic>
        <p:nvPicPr>
          <p:cNvPr id="223" name="Рисунок 29"/>
          <p:cNvPicPr/>
          <p:nvPr/>
        </p:nvPicPr>
        <p:blipFill>
          <a:blip r:embed="rId3"/>
          <a:stretch/>
        </p:blipFill>
        <p:spPr>
          <a:xfrm>
            <a:off x="10292400" y="4271760"/>
            <a:ext cx="1094760" cy="173880"/>
          </a:xfrm>
          <a:prstGeom prst="rect">
            <a:avLst/>
          </a:prstGeom>
          <a:ln>
            <a:noFill/>
          </a:ln>
        </p:spPr>
      </p:pic>
      <p:pic>
        <p:nvPicPr>
          <p:cNvPr id="224" name="Рисунок 7"/>
          <p:cNvPicPr/>
          <p:nvPr/>
        </p:nvPicPr>
        <p:blipFill>
          <a:blip r:embed="rId4"/>
          <a:stretch/>
        </p:blipFill>
        <p:spPr>
          <a:xfrm>
            <a:off x="10017720" y="2472840"/>
            <a:ext cx="1591200" cy="159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304920" y="37764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«БИЗНЕС СТАРТ» - обучение и бизнес-услуги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7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228" name="CustomShape 3"/>
          <p:cNvSpPr/>
          <p:nvPr/>
        </p:nvSpPr>
        <p:spPr>
          <a:xfrm>
            <a:off x="9645840" y="1811880"/>
            <a:ext cx="2545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КОНСУЛЬТАЦИИ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330120" y="1082880"/>
            <a:ext cx="8885160" cy="5537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0" name="Group 5"/>
          <p:cNvGrpSpPr/>
          <p:nvPr/>
        </p:nvGrpSpPr>
        <p:grpSpPr>
          <a:xfrm>
            <a:off x="674640" y="1213920"/>
            <a:ext cx="3725280" cy="1513080"/>
            <a:chOff x="674640" y="1213920"/>
            <a:chExt cx="3725280" cy="1513080"/>
          </a:xfrm>
        </p:grpSpPr>
        <p:sp>
          <p:nvSpPr>
            <p:cNvPr id="231" name="CustomShape 6"/>
            <p:cNvSpPr/>
            <p:nvPr/>
          </p:nvSpPr>
          <p:spPr>
            <a:xfrm>
              <a:off x="878040" y="1213920"/>
              <a:ext cx="3521880" cy="151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Консультирование по вопросам начала бизнеса: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финансовые вопросы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юридические консультации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кадровое законодательство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иные вопросы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2" name="CustomShape 7"/>
            <p:cNvSpPr/>
            <p:nvPr/>
          </p:nvSpPr>
          <p:spPr>
            <a:xfrm>
              <a:off x="674640" y="1303200"/>
              <a:ext cx="10368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3" name="Group 8"/>
          <p:cNvGrpSpPr/>
          <p:nvPr/>
        </p:nvGrpSpPr>
        <p:grpSpPr>
          <a:xfrm>
            <a:off x="4878360" y="1204200"/>
            <a:ext cx="4096800" cy="761400"/>
            <a:chOff x="4878360" y="1204200"/>
            <a:chExt cx="4096800" cy="761400"/>
          </a:xfrm>
        </p:grpSpPr>
        <p:sp>
          <p:nvSpPr>
            <p:cNvPr id="234" name="CustomShape 9"/>
            <p:cNvSpPr/>
            <p:nvPr/>
          </p:nvSpPr>
          <p:spPr>
            <a:xfrm>
              <a:off x="4992840" y="1204200"/>
              <a:ext cx="3982320" cy="761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Обучение по направлениям: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Азбука предпринимателя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маркетинг и продвижение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финансовая грамотность 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 иные программы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5" name="CustomShape 10"/>
            <p:cNvSpPr/>
            <p:nvPr/>
          </p:nvSpPr>
          <p:spPr>
            <a:xfrm>
              <a:off x="4878360" y="13014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36" name="Рисунок 61"/>
          <p:cNvPicPr/>
          <p:nvPr/>
        </p:nvPicPr>
        <p:blipFill>
          <a:blip r:embed="rId3"/>
          <a:stretch/>
        </p:blipFill>
        <p:spPr>
          <a:xfrm>
            <a:off x="10054800" y="2622240"/>
            <a:ext cx="1467720" cy="1467720"/>
          </a:xfrm>
          <a:prstGeom prst="rect">
            <a:avLst/>
          </a:prstGeom>
          <a:ln>
            <a:noFill/>
          </a:ln>
        </p:spPr>
      </p:pic>
      <p:grpSp>
        <p:nvGrpSpPr>
          <p:cNvPr id="237" name="Group 11"/>
          <p:cNvGrpSpPr/>
          <p:nvPr/>
        </p:nvGrpSpPr>
        <p:grpSpPr>
          <a:xfrm>
            <a:off x="4865400" y="3746520"/>
            <a:ext cx="4097160" cy="549000"/>
            <a:chOff x="4865400" y="3746520"/>
            <a:chExt cx="4097160" cy="549000"/>
          </a:xfrm>
        </p:grpSpPr>
        <p:sp>
          <p:nvSpPr>
            <p:cNvPr id="238" name="CustomShape 12"/>
            <p:cNvSpPr/>
            <p:nvPr/>
          </p:nvSpPr>
          <p:spPr>
            <a:xfrm>
              <a:off x="5018760" y="374652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Изготовление и трансляция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ролика в эфире радиостанции Иркутской области;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9" name="CustomShape 13"/>
            <p:cNvSpPr/>
            <p:nvPr/>
          </p:nvSpPr>
          <p:spPr>
            <a:xfrm>
              <a:off x="4865400" y="384156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0" name="Group 14"/>
          <p:cNvGrpSpPr/>
          <p:nvPr/>
        </p:nvGrpSpPr>
        <p:grpSpPr>
          <a:xfrm>
            <a:off x="4878360" y="4613760"/>
            <a:ext cx="3744360" cy="703080"/>
            <a:chOff x="4878360" y="4613760"/>
            <a:chExt cx="3744360" cy="703080"/>
          </a:xfrm>
        </p:grpSpPr>
        <p:sp>
          <p:nvSpPr>
            <p:cNvPr id="241" name="CustomShape 15"/>
            <p:cNvSpPr/>
            <p:nvPr/>
          </p:nvSpPr>
          <p:spPr>
            <a:xfrm>
              <a:off x="5031360" y="4613760"/>
              <a:ext cx="3591360" cy="70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Услуги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по открытию личного кабинета на электронных торговых площадках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2" name="CustomShape 16"/>
            <p:cNvSpPr/>
            <p:nvPr/>
          </p:nvSpPr>
          <p:spPr>
            <a:xfrm>
              <a:off x="4878360" y="47088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3" name="Group 17"/>
          <p:cNvGrpSpPr/>
          <p:nvPr/>
        </p:nvGrpSpPr>
        <p:grpSpPr>
          <a:xfrm>
            <a:off x="636480" y="2824200"/>
            <a:ext cx="3782520" cy="519480"/>
            <a:chOff x="636480" y="2824200"/>
            <a:chExt cx="3782520" cy="519480"/>
          </a:xfrm>
        </p:grpSpPr>
        <p:sp>
          <p:nvSpPr>
            <p:cNvPr id="244" name="CustomShape 18"/>
            <p:cNvSpPr/>
            <p:nvPr/>
          </p:nvSpPr>
          <p:spPr>
            <a:xfrm>
              <a:off x="887040" y="2824200"/>
              <a:ext cx="353196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по модернизации /созданию WEB – сайта</a:t>
              </a: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5" name="CustomShape 19"/>
            <p:cNvSpPr/>
            <p:nvPr/>
          </p:nvSpPr>
          <p:spPr>
            <a:xfrm>
              <a:off x="636480" y="29170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6" name="CustomShape 20"/>
          <p:cNvSpPr/>
          <p:nvPr/>
        </p:nvSpPr>
        <p:spPr>
          <a:xfrm>
            <a:off x="827280" y="4142520"/>
            <a:ext cx="3731760" cy="6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 Light"/>
                <a:ea typeface="SimSun"/>
              </a:rPr>
              <a:t>Услуги по разработке фирменного стиля;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247" name="Group 21"/>
          <p:cNvGrpSpPr/>
          <p:nvPr/>
        </p:nvGrpSpPr>
        <p:grpSpPr>
          <a:xfrm>
            <a:off x="661680" y="5009400"/>
            <a:ext cx="3794760" cy="505800"/>
            <a:chOff x="661680" y="5009400"/>
            <a:chExt cx="3794760" cy="505800"/>
          </a:xfrm>
        </p:grpSpPr>
        <p:sp>
          <p:nvSpPr>
            <p:cNvPr id="248" name="CustomShape 22"/>
            <p:cNvSpPr/>
            <p:nvPr/>
          </p:nvSpPr>
          <p:spPr>
            <a:xfrm>
              <a:off x="815040" y="5009400"/>
              <a:ext cx="3641400" cy="50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Маркетинговые и патентные исследования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9" name="CustomShape 23"/>
            <p:cNvSpPr/>
            <p:nvPr/>
          </p:nvSpPr>
          <p:spPr>
            <a:xfrm>
              <a:off x="661680" y="50857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0" name="Group 24"/>
          <p:cNvGrpSpPr/>
          <p:nvPr/>
        </p:nvGrpSpPr>
        <p:grpSpPr>
          <a:xfrm>
            <a:off x="4824360" y="5516640"/>
            <a:ext cx="4122360" cy="750600"/>
            <a:chOff x="4824360" y="5516640"/>
            <a:chExt cx="4122360" cy="750600"/>
          </a:xfrm>
        </p:grpSpPr>
        <p:sp>
          <p:nvSpPr>
            <p:cNvPr id="251" name="CustomShape 25"/>
            <p:cNvSpPr/>
            <p:nvPr/>
          </p:nvSpPr>
          <p:spPr>
            <a:xfrm>
              <a:off x="4999680" y="5516640"/>
              <a:ext cx="3947040" cy="75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Сопровождение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участия в государственных закупках и коммерческих тендерах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2" name="CustomShape 26"/>
            <p:cNvSpPr/>
            <p:nvPr/>
          </p:nvSpPr>
          <p:spPr>
            <a:xfrm>
              <a:off x="4824360" y="5640120"/>
              <a:ext cx="11196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3" name="Group 27"/>
          <p:cNvGrpSpPr/>
          <p:nvPr/>
        </p:nvGrpSpPr>
        <p:grpSpPr>
          <a:xfrm>
            <a:off x="610920" y="3616920"/>
            <a:ext cx="3723480" cy="426960"/>
            <a:chOff x="610920" y="3616920"/>
            <a:chExt cx="3723480" cy="426960"/>
          </a:xfrm>
        </p:grpSpPr>
        <p:sp>
          <p:nvSpPr>
            <p:cNvPr id="254" name="CustomShape 28"/>
            <p:cNvSpPr/>
            <p:nvPr/>
          </p:nvSpPr>
          <p:spPr>
            <a:xfrm>
              <a:off x="831960" y="3616920"/>
              <a:ext cx="3502440" cy="42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Подготовка бизнес-плана;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5" name="CustomShape 29"/>
            <p:cNvSpPr/>
            <p:nvPr/>
          </p:nvSpPr>
          <p:spPr>
            <a:xfrm>
              <a:off x="610920" y="36928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6" name="Group 30"/>
          <p:cNvGrpSpPr/>
          <p:nvPr/>
        </p:nvGrpSpPr>
        <p:grpSpPr>
          <a:xfrm>
            <a:off x="4852800" y="2629080"/>
            <a:ext cx="4097160" cy="549000"/>
            <a:chOff x="4852800" y="2629080"/>
            <a:chExt cx="4097160" cy="549000"/>
          </a:xfrm>
        </p:grpSpPr>
        <p:sp>
          <p:nvSpPr>
            <p:cNvPr id="257" name="CustomShape 31"/>
            <p:cNvSpPr/>
            <p:nvPr/>
          </p:nvSpPr>
          <p:spPr>
            <a:xfrm>
              <a:off x="5006160" y="262908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Изготовление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полиграфической продукции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 подготовка презентационных и других материалов в электронном виде;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8" name="CustomShape 32"/>
            <p:cNvSpPr/>
            <p:nvPr/>
          </p:nvSpPr>
          <p:spPr>
            <a:xfrm>
              <a:off x="4852800" y="27241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9" name="Group 33"/>
          <p:cNvGrpSpPr/>
          <p:nvPr/>
        </p:nvGrpSpPr>
        <p:grpSpPr>
          <a:xfrm>
            <a:off x="633240" y="5752080"/>
            <a:ext cx="3785040" cy="505800"/>
            <a:chOff x="633240" y="5752080"/>
            <a:chExt cx="3785040" cy="505800"/>
          </a:xfrm>
        </p:grpSpPr>
        <p:sp>
          <p:nvSpPr>
            <p:cNvPr id="260" name="CustomShape 34"/>
            <p:cNvSpPr/>
            <p:nvPr/>
          </p:nvSpPr>
          <p:spPr>
            <a:xfrm>
              <a:off x="776880" y="5752080"/>
              <a:ext cx="3641400" cy="50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по организации и проведению выставок и ярмарок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61" name="CustomShape 35"/>
            <p:cNvSpPr/>
            <p:nvPr/>
          </p:nvSpPr>
          <p:spPr>
            <a:xfrm>
              <a:off x="633240" y="58190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2" name="CustomShape 36"/>
          <p:cNvSpPr/>
          <p:nvPr/>
        </p:nvSpPr>
        <p:spPr>
          <a:xfrm>
            <a:off x="620640" y="4273920"/>
            <a:ext cx="99720" cy="10548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268920" y="42480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Центр поддержки предпринимательства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5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graphicFrame>
        <p:nvGraphicFramePr>
          <p:cNvPr id="266" name="Table 3"/>
          <p:cNvGraphicFramePr/>
          <p:nvPr>
            <p:extLst>
              <p:ext uri="{D42A27DB-BD31-4B8C-83A1-F6EECF244321}">
                <p14:modId xmlns:p14="http://schemas.microsoft.com/office/powerpoint/2010/main" val="3033064019"/>
              </p:ext>
            </p:extLst>
          </p:nvPr>
        </p:nvGraphicFramePr>
        <p:xfrm>
          <a:off x="797760" y="920160"/>
          <a:ext cx="8535600" cy="5774328"/>
        </p:xfrm>
        <a:graphic>
          <a:graphicData uri="http://schemas.openxmlformats.org/drawingml/2006/table">
            <a:tbl>
              <a:tblPr/>
              <a:tblGrid>
                <a:gridCol w="631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ED5539"/>
                          </a:solidFill>
                          <a:latin typeface="Calibri"/>
                        </a:rPr>
                        <a:t>Фонд финансирует до 90 % от стоимости услуги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3560" marR="4356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43560" marR="4356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аудио-ролика о товарах (работах, услугах) СМСП и трансляция его в эфире радиостанции Иркутской области - (ролик 20 сек.)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15 000 руб.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Настройка или оптимизация рекламной кампании (таргетированной рекламы) в социальных сетях о товарах (работах, услугах) предпринимателя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12 000 руб.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полиграфической продукции о товарах (работах, услугах) СМСП (листовки, брошюры и пр.)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20 000 руб.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Услуги по обслуживанию и настройке работы кассовых аппаратов для последующего формирования и подачи налоговых деклараций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14 000 руб.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Услуги по модернизации/созданию WEB - сайта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80 000 руб.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Сопровождение участия в государственных закупках и коммерческих тендерах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10 000 руб.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Услуги по организации и проведению бизнес-миссий, выставок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Услуги по сопровождению и выводу на маркетплейсы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Подготовка и написание бизнес-планов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67" name="Рисунок 5"/>
          <p:cNvPicPr/>
          <p:nvPr/>
        </p:nvPicPr>
        <p:blipFill>
          <a:blip r:embed="rId3"/>
          <a:stretch/>
        </p:blipFill>
        <p:spPr>
          <a:xfrm>
            <a:off x="10105920" y="2919240"/>
            <a:ext cx="1467720" cy="1467720"/>
          </a:xfrm>
          <a:prstGeom prst="rect">
            <a:avLst/>
          </a:prstGeom>
          <a:ln>
            <a:noFill/>
          </a:ln>
        </p:spPr>
      </p:pic>
      <p:sp>
        <p:nvSpPr>
          <p:cNvPr id="269" name="CustomShape 5"/>
          <p:cNvSpPr/>
          <p:nvPr/>
        </p:nvSpPr>
        <p:spPr>
          <a:xfrm>
            <a:off x="566640" y="32803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6"/>
          <p:cNvSpPr/>
          <p:nvPr/>
        </p:nvSpPr>
        <p:spPr>
          <a:xfrm>
            <a:off x="540000" y="39603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7"/>
          <p:cNvSpPr/>
          <p:nvPr/>
        </p:nvSpPr>
        <p:spPr>
          <a:xfrm>
            <a:off x="550800" y="5669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8"/>
          <p:cNvSpPr/>
          <p:nvPr/>
        </p:nvSpPr>
        <p:spPr>
          <a:xfrm>
            <a:off x="532440" y="21531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9"/>
          <p:cNvSpPr/>
          <p:nvPr/>
        </p:nvSpPr>
        <p:spPr>
          <a:xfrm>
            <a:off x="540000" y="27190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0"/>
          <p:cNvSpPr/>
          <p:nvPr/>
        </p:nvSpPr>
        <p:spPr>
          <a:xfrm>
            <a:off x="532440" y="44280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1"/>
          <p:cNvSpPr/>
          <p:nvPr/>
        </p:nvSpPr>
        <p:spPr>
          <a:xfrm>
            <a:off x="532080" y="50853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12"/>
          <p:cNvSpPr/>
          <p:nvPr/>
        </p:nvSpPr>
        <p:spPr>
          <a:xfrm>
            <a:off x="532080" y="62391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304920" y="459720"/>
            <a:ext cx="5368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Центр кластерного развития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95640" y="4562640"/>
            <a:ext cx="11421360" cy="1935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3"/>
          <p:cNvSpPr/>
          <p:nvPr/>
        </p:nvSpPr>
        <p:spPr>
          <a:xfrm>
            <a:off x="923400" y="5609520"/>
            <a:ext cx="5401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Разработка и реализация совместных </a:t>
            </a:r>
            <a:br/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кластерных проектов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6793560" y="5648760"/>
            <a:ext cx="5401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Организация подготовки, переподготовки </a:t>
            </a:r>
            <a:br/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и повышения квалификации кадров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918000" y="4827600"/>
            <a:ext cx="4710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Содействие в получении государственной поддержки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6829920" y="4843800"/>
            <a:ext cx="5274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Вывод на рынок новых продуктов (услуг) участников кластеров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3" name="CustomShape 7"/>
          <p:cNvSpPr/>
          <p:nvPr/>
        </p:nvSpPr>
        <p:spPr>
          <a:xfrm>
            <a:off x="793440" y="49348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8"/>
          <p:cNvSpPr/>
          <p:nvPr/>
        </p:nvSpPr>
        <p:spPr>
          <a:xfrm>
            <a:off x="781200" y="56934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9"/>
          <p:cNvSpPr/>
          <p:nvPr/>
        </p:nvSpPr>
        <p:spPr>
          <a:xfrm>
            <a:off x="6632640" y="49705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10"/>
          <p:cNvSpPr/>
          <p:nvPr/>
        </p:nvSpPr>
        <p:spPr>
          <a:xfrm>
            <a:off x="6620400" y="57286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87" name="Group 11"/>
          <p:cNvGrpSpPr/>
          <p:nvPr/>
        </p:nvGrpSpPr>
        <p:grpSpPr>
          <a:xfrm>
            <a:off x="430560" y="1512000"/>
            <a:ext cx="10009440" cy="2885760"/>
            <a:chOff x="430560" y="1512000"/>
            <a:chExt cx="10009440" cy="2885760"/>
          </a:xfrm>
        </p:grpSpPr>
        <p:sp>
          <p:nvSpPr>
            <p:cNvPr id="288" name="CustomShape 12"/>
            <p:cNvSpPr/>
            <p:nvPr/>
          </p:nvSpPr>
          <p:spPr>
            <a:xfrm>
              <a:off x="2124720" y="1512000"/>
              <a:ext cx="22474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Фармацевтический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89" name="CustomShape 13"/>
            <p:cNvSpPr/>
            <p:nvPr/>
          </p:nvSpPr>
          <p:spPr>
            <a:xfrm>
              <a:off x="1378440" y="2391120"/>
              <a:ext cx="2303280" cy="360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Агропромышленный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0" name="CustomShape 14"/>
            <p:cNvSpPr/>
            <p:nvPr/>
          </p:nvSpPr>
          <p:spPr>
            <a:xfrm>
              <a:off x="430560" y="3197520"/>
              <a:ext cx="3250800" cy="3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Туристско-рекреационный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1" name="CustomShape 15"/>
            <p:cNvSpPr/>
            <p:nvPr/>
          </p:nvSpPr>
          <p:spPr>
            <a:xfrm>
              <a:off x="5713560" y="1519560"/>
              <a:ext cx="2505960" cy="258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Машиностроительный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2" name="CustomShape 16"/>
            <p:cNvSpPr/>
            <p:nvPr/>
          </p:nvSpPr>
          <p:spPr>
            <a:xfrm>
              <a:off x="6508800" y="2392920"/>
              <a:ext cx="2505960" cy="358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Нефтегазохимический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3" name="CustomShape 17"/>
            <p:cNvSpPr/>
            <p:nvPr/>
          </p:nvSpPr>
          <p:spPr>
            <a:xfrm>
              <a:off x="5881320" y="4012920"/>
              <a:ext cx="4558680" cy="242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Строительные материалы и технологии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4" name="CustomShape 18"/>
            <p:cNvSpPr/>
            <p:nvPr/>
          </p:nvSpPr>
          <p:spPr>
            <a:xfrm>
              <a:off x="6423120" y="3344760"/>
              <a:ext cx="2403000" cy="3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Лесопромышленный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5" name="CustomShape 19"/>
            <p:cNvSpPr/>
            <p:nvPr/>
          </p:nvSpPr>
          <p:spPr>
            <a:xfrm>
              <a:off x="1316880" y="4031280"/>
              <a:ext cx="2859840" cy="198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Легкой промышленности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6" name="CustomShape 20"/>
            <p:cNvSpPr/>
            <p:nvPr/>
          </p:nvSpPr>
          <p:spPr>
            <a:xfrm>
              <a:off x="3974760" y="1936800"/>
              <a:ext cx="2142720" cy="2262240"/>
            </a:xfrm>
            <a:prstGeom prst="ellipse">
              <a:avLst/>
            </a:prstGeom>
            <a:noFill/>
            <a:ln w="38160">
              <a:solidFill>
                <a:srgbClr val="F5EC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97" name="Group 21"/>
            <p:cNvGrpSpPr/>
            <p:nvPr/>
          </p:nvGrpSpPr>
          <p:grpSpPr>
            <a:xfrm>
              <a:off x="4366800" y="1784160"/>
              <a:ext cx="1346400" cy="618480"/>
              <a:chOff x="4366800" y="1784160"/>
              <a:chExt cx="1346400" cy="618480"/>
            </a:xfrm>
          </p:grpSpPr>
          <p:sp>
            <p:nvSpPr>
              <p:cNvPr id="298" name="CustomShape 22"/>
              <p:cNvSpPr/>
              <p:nvPr/>
            </p:nvSpPr>
            <p:spPr>
              <a:xfrm>
                <a:off x="4366800" y="1784160"/>
                <a:ext cx="570600" cy="58284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99" name="CustomShape 23"/>
              <p:cNvSpPr/>
              <p:nvPr/>
            </p:nvSpPr>
            <p:spPr>
              <a:xfrm>
                <a:off x="5140800" y="1819800"/>
                <a:ext cx="572400" cy="58284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00" name="Group 24"/>
            <p:cNvGrpSpPr/>
            <p:nvPr/>
          </p:nvGrpSpPr>
          <p:grpSpPr>
            <a:xfrm>
              <a:off x="4326840" y="3814920"/>
              <a:ext cx="1451160" cy="582840"/>
              <a:chOff x="4326840" y="3814920"/>
              <a:chExt cx="1451160" cy="582840"/>
            </a:xfrm>
          </p:grpSpPr>
          <p:sp>
            <p:nvSpPr>
              <p:cNvPr id="301" name="CustomShape 25"/>
              <p:cNvSpPr/>
              <p:nvPr/>
            </p:nvSpPr>
            <p:spPr>
              <a:xfrm>
                <a:off x="5242680" y="3871800"/>
                <a:ext cx="535320" cy="52596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02" name="CustomShape 26"/>
              <p:cNvSpPr/>
              <p:nvPr/>
            </p:nvSpPr>
            <p:spPr>
              <a:xfrm>
                <a:off x="4326840" y="3814920"/>
                <a:ext cx="535320" cy="58284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03" name="CustomShape 27"/>
            <p:cNvSpPr/>
            <p:nvPr/>
          </p:nvSpPr>
          <p:spPr>
            <a:xfrm>
              <a:off x="5713560" y="2421360"/>
              <a:ext cx="572400" cy="585720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" name="CustomShape 28"/>
            <p:cNvSpPr/>
            <p:nvPr/>
          </p:nvSpPr>
          <p:spPr>
            <a:xfrm>
              <a:off x="5750280" y="3255840"/>
              <a:ext cx="535320" cy="523080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" name="CustomShape 29"/>
            <p:cNvSpPr/>
            <p:nvPr/>
          </p:nvSpPr>
          <p:spPr>
            <a:xfrm>
              <a:off x="3800160" y="2358720"/>
              <a:ext cx="572400" cy="529200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" name="CustomShape 30"/>
            <p:cNvSpPr/>
            <p:nvPr/>
          </p:nvSpPr>
          <p:spPr>
            <a:xfrm>
              <a:off x="3738240" y="3106800"/>
              <a:ext cx="565560" cy="616680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07" name="Рисунок 34"/>
          <p:cNvPicPr/>
          <p:nvPr/>
        </p:nvPicPr>
        <p:blipFill>
          <a:blip r:embed="rId10"/>
          <a:stretch/>
        </p:blipFill>
        <p:spPr>
          <a:xfrm>
            <a:off x="10369800" y="1342800"/>
            <a:ext cx="1446840" cy="144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TextShape 2"/>
          <p:cNvSpPr txBox="1"/>
          <p:nvPr/>
        </p:nvSpPr>
        <p:spPr>
          <a:xfrm>
            <a:off x="304920" y="459720"/>
            <a:ext cx="5368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Центр кластерного развития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0" name="Рисунок 35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graphicFrame>
        <p:nvGraphicFramePr>
          <p:cNvPr id="311" name="Table 3"/>
          <p:cNvGraphicFramePr/>
          <p:nvPr/>
        </p:nvGraphicFramePr>
        <p:xfrm>
          <a:off x="1384920" y="1470600"/>
          <a:ext cx="7941600" cy="3529440"/>
        </p:xfrm>
        <a:graphic>
          <a:graphicData uri="http://schemas.openxmlformats.org/drawingml/2006/table">
            <a:tbl>
              <a:tblPr/>
              <a:tblGrid>
                <a:gridCol w="62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400" marR="684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услуг исполнителей 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бизнес-миссий для участников кластеров (стажировок, обмен опытом)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участия в мероприятиях на крупных российских и международных выставочных площадках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20 000 руб.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20 000 руб.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noFill/>
                    </a:lnL>
                    <a:lnR w="12240">
                      <a:noFill/>
                    </a:lnR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6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Проведение вебинаров, «круглых столов» для предприятий МСП, являющихся участниками кластеров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15 000 руб.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noFill/>
                    </a:lnL>
                    <a:lnR w="12240">
                      <a:noFill/>
                    </a:lnR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9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Проведение информационных кампаний в средствах массовой информации для участников территориальных кластеров по освещению деятельности территориальных кластеров и перспектив их развития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до 50 000 руб.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noFill/>
                    </a:lnL>
                    <a:lnR w="12240">
                      <a:noFill/>
                    </a:lnR>
                    <a:lnB w="12240">
                      <a:noFill/>
                    </a:lnB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2" name="CustomShape 4"/>
          <p:cNvSpPr/>
          <p:nvPr/>
        </p:nvSpPr>
        <p:spPr>
          <a:xfrm>
            <a:off x="1202760" y="147060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Фонд финансирует до 80 % от стоимости услуги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3" name="CustomShape 5"/>
          <p:cNvSpPr/>
          <p:nvPr/>
        </p:nvSpPr>
        <p:spPr>
          <a:xfrm>
            <a:off x="847800" y="39826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6"/>
          <p:cNvSpPr/>
          <p:nvPr/>
        </p:nvSpPr>
        <p:spPr>
          <a:xfrm>
            <a:off x="823680" y="48711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7"/>
          <p:cNvSpPr/>
          <p:nvPr/>
        </p:nvSpPr>
        <p:spPr>
          <a:xfrm>
            <a:off x="847800" y="24188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8"/>
          <p:cNvSpPr/>
          <p:nvPr/>
        </p:nvSpPr>
        <p:spPr>
          <a:xfrm>
            <a:off x="849600" y="30841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7" name="Рисунок 4"/>
          <p:cNvPicPr/>
          <p:nvPr/>
        </p:nvPicPr>
        <p:blipFill>
          <a:blip r:embed="rId3"/>
          <a:stretch/>
        </p:blipFill>
        <p:spPr>
          <a:xfrm>
            <a:off x="10116360" y="2705400"/>
            <a:ext cx="1446840" cy="144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2276280" y="1307520"/>
            <a:ext cx="7207920" cy="5287320"/>
          </a:xfrm>
          <a:prstGeom prst="ellipse">
            <a:avLst/>
          </a:prstGeom>
          <a:noFill/>
          <a:ln w="38160">
            <a:solidFill>
              <a:srgbClr val="F5E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2"/>
          <p:cNvSpPr/>
          <p:nvPr/>
        </p:nvSpPr>
        <p:spPr>
          <a:xfrm>
            <a:off x="8140680" y="208548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TextShape 3"/>
          <p:cNvSpPr txBox="1"/>
          <p:nvPr/>
        </p:nvSpPr>
        <p:spPr>
          <a:xfrm>
            <a:off x="304920" y="459720"/>
            <a:ext cx="9490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«БИЗНЕС СТАРТ» - </a:t>
            </a: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с/х кооперация и поддержка фермеров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304920" y="221868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5"/>
          <p:cNvSpPr/>
          <p:nvPr/>
        </p:nvSpPr>
        <p:spPr>
          <a:xfrm>
            <a:off x="870120" y="3442320"/>
            <a:ext cx="274536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Содействие в регистрации </a:t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прав на земельные участки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3" name="CustomShape 6"/>
          <p:cNvSpPr/>
          <p:nvPr/>
        </p:nvSpPr>
        <p:spPr>
          <a:xfrm>
            <a:off x="836280" y="4525560"/>
            <a:ext cx="247572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Помощь в оформлении </a:t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деклараций, лицензий, сертификатов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4" name="CustomShape 7"/>
          <p:cNvSpPr/>
          <p:nvPr/>
        </p:nvSpPr>
        <p:spPr>
          <a:xfrm>
            <a:off x="870120" y="298296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Открытие бизнеса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5" name="CustomShape 8"/>
          <p:cNvSpPr/>
          <p:nvPr/>
        </p:nvSpPr>
        <p:spPr>
          <a:xfrm>
            <a:off x="736560" y="4652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734760" y="35578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10"/>
          <p:cNvSpPr/>
          <p:nvPr/>
        </p:nvSpPr>
        <p:spPr>
          <a:xfrm>
            <a:off x="734760" y="30769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11"/>
          <p:cNvSpPr/>
          <p:nvPr/>
        </p:nvSpPr>
        <p:spPr>
          <a:xfrm>
            <a:off x="4290480" y="223200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12"/>
          <p:cNvSpPr/>
          <p:nvPr/>
        </p:nvSpPr>
        <p:spPr>
          <a:xfrm>
            <a:off x="565200" y="241992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Bold"/>
              </a:rPr>
              <a:t>КОНСУЛЬТИРОВАНИЕ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0" name="CustomShape 13"/>
          <p:cNvSpPr/>
          <p:nvPr/>
        </p:nvSpPr>
        <p:spPr>
          <a:xfrm>
            <a:off x="4524120" y="244008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Bold"/>
              </a:rPr>
              <a:t>ОКАЗАНИЕ УСЛУГ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1" name="CustomShape 14"/>
          <p:cNvSpPr/>
          <p:nvPr/>
        </p:nvSpPr>
        <p:spPr>
          <a:xfrm>
            <a:off x="4524120" y="4364280"/>
            <a:ext cx="8388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15"/>
          <p:cNvSpPr/>
          <p:nvPr/>
        </p:nvSpPr>
        <p:spPr>
          <a:xfrm>
            <a:off x="4524120" y="2978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16"/>
          <p:cNvSpPr/>
          <p:nvPr/>
        </p:nvSpPr>
        <p:spPr>
          <a:xfrm>
            <a:off x="4816080" y="2867040"/>
            <a:ext cx="286308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Поиск источников финансирования, подготовка пакета документов в банки и </a:t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лизинговые компании;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4" name="CustomShape 17"/>
          <p:cNvSpPr/>
          <p:nvPr/>
        </p:nvSpPr>
        <p:spPr>
          <a:xfrm>
            <a:off x="4752000" y="4210200"/>
            <a:ext cx="2754000" cy="154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Подготовка пакета документов для участия </a:t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в конкурсах на получение грантов, субсидий;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5" name="CustomShape 18"/>
          <p:cNvSpPr/>
          <p:nvPr/>
        </p:nvSpPr>
        <p:spPr>
          <a:xfrm>
            <a:off x="8303760" y="241992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Bold"/>
              </a:rPr>
              <a:t>ПРОДВИЖЕНИЕ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6" name="CustomShape 19"/>
          <p:cNvSpPr/>
          <p:nvPr/>
        </p:nvSpPr>
        <p:spPr>
          <a:xfrm>
            <a:off x="8562600" y="3031920"/>
            <a:ext cx="299880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Маркетинговые исследования,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продвижение товаров и услуг </a:t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на рынке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7" name="CustomShape 20"/>
          <p:cNvSpPr/>
          <p:nvPr/>
        </p:nvSpPr>
        <p:spPr>
          <a:xfrm>
            <a:off x="8568000" y="4392000"/>
            <a:ext cx="299880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Участие в российских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и международных выставках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8" name="CustomShape 21"/>
          <p:cNvSpPr/>
          <p:nvPr/>
        </p:nvSpPr>
        <p:spPr>
          <a:xfrm>
            <a:off x="8405280" y="31215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CustomShape 22"/>
          <p:cNvSpPr/>
          <p:nvPr/>
        </p:nvSpPr>
        <p:spPr>
          <a:xfrm>
            <a:off x="8396280" y="45360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304920" y="37764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2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43" name="CustomShape 3"/>
          <p:cNvSpPr/>
          <p:nvPr/>
        </p:nvSpPr>
        <p:spPr>
          <a:xfrm>
            <a:off x="9645840" y="1811880"/>
            <a:ext cx="2545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КОНСУЛЬТАЦИИ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346320" y="1050480"/>
            <a:ext cx="8885160" cy="5537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5" name="Group 5"/>
          <p:cNvGrpSpPr/>
          <p:nvPr/>
        </p:nvGrpSpPr>
        <p:grpSpPr>
          <a:xfrm>
            <a:off x="674640" y="2156400"/>
            <a:ext cx="3820680" cy="568440"/>
            <a:chOff x="674640" y="2156400"/>
            <a:chExt cx="3820680" cy="568440"/>
          </a:xfrm>
        </p:grpSpPr>
        <p:sp>
          <p:nvSpPr>
            <p:cNvPr id="346" name="CustomShape 6"/>
            <p:cNvSpPr/>
            <p:nvPr/>
          </p:nvSpPr>
          <p:spPr>
            <a:xfrm>
              <a:off x="963000" y="2156400"/>
              <a:ext cx="3532320" cy="568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Разработка совместных (кооперационных) продуктов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47" name="CustomShape 7"/>
            <p:cNvSpPr/>
            <p:nvPr/>
          </p:nvSpPr>
          <p:spPr>
            <a:xfrm>
              <a:off x="674640" y="22172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8" name="Group 8"/>
          <p:cNvGrpSpPr/>
          <p:nvPr/>
        </p:nvGrpSpPr>
        <p:grpSpPr>
          <a:xfrm>
            <a:off x="674640" y="1204200"/>
            <a:ext cx="3820680" cy="628200"/>
            <a:chOff x="674640" y="1204200"/>
            <a:chExt cx="3820680" cy="628200"/>
          </a:xfrm>
        </p:grpSpPr>
        <p:sp>
          <p:nvSpPr>
            <p:cNvPr id="349" name="CustomShape 9"/>
            <p:cNvSpPr/>
            <p:nvPr/>
          </p:nvSpPr>
          <p:spPr>
            <a:xfrm>
              <a:off x="973440" y="1204200"/>
              <a:ext cx="3521880" cy="628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Содействие в разработке и выводе на рынок новых товаров и услуг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50" name="CustomShape 10"/>
            <p:cNvSpPr/>
            <p:nvPr/>
          </p:nvSpPr>
          <p:spPr>
            <a:xfrm>
              <a:off x="674640" y="1303200"/>
              <a:ext cx="10368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1" name="Group 11"/>
          <p:cNvGrpSpPr/>
          <p:nvPr/>
        </p:nvGrpSpPr>
        <p:grpSpPr>
          <a:xfrm>
            <a:off x="655560" y="4038480"/>
            <a:ext cx="3940200" cy="281520"/>
            <a:chOff x="655560" y="4038480"/>
            <a:chExt cx="3940200" cy="281520"/>
          </a:xfrm>
        </p:grpSpPr>
        <p:sp>
          <p:nvSpPr>
            <p:cNvPr id="352" name="CustomShape 12"/>
            <p:cNvSpPr/>
            <p:nvPr/>
          </p:nvSpPr>
          <p:spPr>
            <a:xfrm>
              <a:off x="954360" y="4038480"/>
              <a:ext cx="3641400" cy="281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Подготовка пакета документов для получения грантов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53" name="CustomShape 13"/>
            <p:cNvSpPr/>
            <p:nvPr/>
          </p:nvSpPr>
          <p:spPr>
            <a:xfrm>
              <a:off x="655560" y="41450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4" name="Group 14"/>
          <p:cNvGrpSpPr/>
          <p:nvPr/>
        </p:nvGrpSpPr>
        <p:grpSpPr>
          <a:xfrm>
            <a:off x="4878360" y="1204200"/>
            <a:ext cx="4096800" cy="761400"/>
            <a:chOff x="4878360" y="1204200"/>
            <a:chExt cx="4096800" cy="761400"/>
          </a:xfrm>
        </p:grpSpPr>
        <p:sp>
          <p:nvSpPr>
            <p:cNvPr id="355" name="CustomShape 15"/>
            <p:cNvSpPr/>
            <p:nvPr/>
          </p:nvSpPr>
          <p:spPr>
            <a:xfrm>
              <a:off x="4992840" y="1204200"/>
              <a:ext cx="3982320" cy="761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Отраслевое обучение по вопросам развития продаж, маркетинга, коммуникаций, финансов и т.д.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56" name="CustomShape 16"/>
            <p:cNvSpPr/>
            <p:nvPr/>
          </p:nvSpPr>
          <p:spPr>
            <a:xfrm>
              <a:off x="4878360" y="13014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57" name="Рисунок 61"/>
          <p:cNvPicPr/>
          <p:nvPr/>
        </p:nvPicPr>
        <p:blipFill>
          <a:blip r:embed="rId3"/>
          <a:stretch/>
        </p:blipFill>
        <p:spPr>
          <a:xfrm>
            <a:off x="10054800" y="2622240"/>
            <a:ext cx="1467720" cy="1467720"/>
          </a:xfrm>
          <a:prstGeom prst="rect">
            <a:avLst/>
          </a:prstGeom>
          <a:ln>
            <a:noFill/>
          </a:ln>
        </p:spPr>
      </p:pic>
      <p:grpSp>
        <p:nvGrpSpPr>
          <p:cNvPr id="358" name="Group 17"/>
          <p:cNvGrpSpPr/>
          <p:nvPr/>
        </p:nvGrpSpPr>
        <p:grpSpPr>
          <a:xfrm>
            <a:off x="630000" y="5686200"/>
            <a:ext cx="4097160" cy="549000"/>
            <a:chOff x="630000" y="5686200"/>
            <a:chExt cx="4097160" cy="549000"/>
          </a:xfrm>
        </p:grpSpPr>
        <p:sp>
          <p:nvSpPr>
            <p:cNvPr id="359" name="CustomShape 18"/>
            <p:cNvSpPr/>
            <p:nvPr/>
          </p:nvSpPr>
          <p:spPr>
            <a:xfrm>
              <a:off x="783360" y="568620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Настройка или оптимизация рекламной кампании в социальных сетях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0" name="CustomShape 19"/>
            <p:cNvSpPr/>
            <p:nvPr/>
          </p:nvSpPr>
          <p:spPr>
            <a:xfrm>
              <a:off x="630000" y="57812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1" name="Group 20"/>
          <p:cNvGrpSpPr/>
          <p:nvPr/>
        </p:nvGrpSpPr>
        <p:grpSpPr>
          <a:xfrm>
            <a:off x="4830480" y="3997080"/>
            <a:ext cx="3744720" cy="703080"/>
            <a:chOff x="4830480" y="3997080"/>
            <a:chExt cx="3744720" cy="703080"/>
          </a:xfrm>
        </p:grpSpPr>
        <p:sp>
          <p:nvSpPr>
            <p:cNvPr id="362" name="CustomShape 21"/>
            <p:cNvSpPr/>
            <p:nvPr/>
          </p:nvSpPr>
          <p:spPr>
            <a:xfrm>
              <a:off x="4983840" y="3997080"/>
              <a:ext cx="3591360" cy="70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Аудит и разработка программ по модернизации и автоматизации производства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3" name="CustomShape 22"/>
            <p:cNvSpPr/>
            <p:nvPr/>
          </p:nvSpPr>
          <p:spPr>
            <a:xfrm>
              <a:off x="4830480" y="40921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4" name="Group 23"/>
          <p:cNvGrpSpPr/>
          <p:nvPr/>
        </p:nvGrpSpPr>
        <p:grpSpPr>
          <a:xfrm>
            <a:off x="4821120" y="2346840"/>
            <a:ext cx="3912840" cy="519480"/>
            <a:chOff x="4821120" y="2346840"/>
            <a:chExt cx="3912840" cy="519480"/>
          </a:xfrm>
        </p:grpSpPr>
        <p:sp>
          <p:nvSpPr>
            <p:cNvPr id="365" name="CustomShape 24"/>
            <p:cNvSpPr/>
            <p:nvPr/>
          </p:nvSpPr>
          <p:spPr>
            <a:xfrm>
              <a:off x="5033880" y="2346840"/>
              <a:ext cx="370008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Услуги по настройке работы кассовых аппаратов для подачи налоговых деклараций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6" name="CustomShape 25"/>
            <p:cNvSpPr/>
            <p:nvPr/>
          </p:nvSpPr>
          <p:spPr>
            <a:xfrm>
              <a:off x="4821120" y="24397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7" name="Group 26"/>
          <p:cNvGrpSpPr/>
          <p:nvPr/>
        </p:nvGrpSpPr>
        <p:grpSpPr>
          <a:xfrm>
            <a:off x="617400" y="4815360"/>
            <a:ext cx="3905640" cy="609120"/>
            <a:chOff x="617400" y="4815360"/>
            <a:chExt cx="3905640" cy="609120"/>
          </a:xfrm>
        </p:grpSpPr>
        <p:sp>
          <p:nvSpPr>
            <p:cNvPr id="368" name="CustomShape 27"/>
            <p:cNvSpPr/>
            <p:nvPr/>
          </p:nvSpPr>
          <p:spPr>
            <a:xfrm>
              <a:off x="935280" y="4815360"/>
              <a:ext cx="3587760" cy="609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регионального маркетингового центра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9" name="CustomShape 28"/>
            <p:cNvSpPr/>
            <p:nvPr/>
          </p:nvSpPr>
          <p:spPr>
            <a:xfrm>
              <a:off x="617400" y="4891680"/>
              <a:ext cx="1105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0" name="Group 29"/>
          <p:cNvGrpSpPr/>
          <p:nvPr/>
        </p:nvGrpSpPr>
        <p:grpSpPr>
          <a:xfrm>
            <a:off x="4859280" y="4948200"/>
            <a:ext cx="3900960" cy="750600"/>
            <a:chOff x="4859280" y="4948200"/>
            <a:chExt cx="3900960" cy="750600"/>
          </a:xfrm>
        </p:grpSpPr>
        <p:sp>
          <p:nvSpPr>
            <p:cNvPr id="371" name="CustomShape 30"/>
            <p:cNvSpPr/>
            <p:nvPr/>
          </p:nvSpPr>
          <p:spPr>
            <a:xfrm>
              <a:off x="5012280" y="4948200"/>
              <a:ext cx="3747960" cy="75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Создание и проведение отраслевых мероприятий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2" name="CustomShape 31"/>
            <p:cNvSpPr/>
            <p:nvPr/>
          </p:nvSpPr>
          <p:spPr>
            <a:xfrm>
              <a:off x="4859280" y="50248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3" name="Group 32"/>
          <p:cNvGrpSpPr/>
          <p:nvPr/>
        </p:nvGrpSpPr>
        <p:grpSpPr>
          <a:xfrm>
            <a:off x="674640" y="3049200"/>
            <a:ext cx="3783600" cy="426960"/>
            <a:chOff x="674640" y="3049200"/>
            <a:chExt cx="3783600" cy="426960"/>
          </a:xfrm>
        </p:grpSpPr>
        <p:sp>
          <p:nvSpPr>
            <p:cNvPr id="374" name="CustomShape 33"/>
            <p:cNvSpPr/>
            <p:nvPr/>
          </p:nvSpPr>
          <p:spPr>
            <a:xfrm>
              <a:off x="955800" y="3049200"/>
              <a:ext cx="3502440" cy="42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Обучение и оказание услуг по сопровождению и выводу на маркетплейсы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5" name="CustomShape 34"/>
            <p:cNvSpPr/>
            <p:nvPr/>
          </p:nvSpPr>
          <p:spPr>
            <a:xfrm>
              <a:off x="674640" y="31568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6" name="Group 35"/>
          <p:cNvGrpSpPr/>
          <p:nvPr/>
        </p:nvGrpSpPr>
        <p:grpSpPr>
          <a:xfrm>
            <a:off x="4886280" y="5728320"/>
            <a:ext cx="3980880" cy="519480"/>
            <a:chOff x="4886280" y="5728320"/>
            <a:chExt cx="3980880" cy="519480"/>
          </a:xfrm>
        </p:grpSpPr>
        <p:sp>
          <p:nvSpPr>
            <p:cNvPr id="377" name="CustomShape 36"/>
            <p:cNvSpPr/>
            <p:nvPr/>
          </p:nvSpPr>
          <p:spPr>
            <a:xfrm>
              <a:off x="5174640" y="5728320"/>
              <a:ext cx="369252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Развитие бизнеса через совместные кластерные (отраслевые) проекты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8" name="CustomShape 37"/>
            <p:cNvSpPr/>
            <p:nvPr/>
          </p:nvSpPr>
          <p:spPr>
            <a:xfrm>
              <a:off x="4886280" y="5811480"/>
              <a:ext cx="9936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9" name="Group 38"/>
          <p:cNvGrpSpPr/>
          <p:nvPr/>
        </p:nvGrpSpPr>
        <p:grpSpPr>
          <a:xfrm>
            <a:off x="4792680" y="3290040"/>
            <a:ext cx="3988800" cy="519480"/>
            <a:chOff x="4792680" y="3290040"/>
            <a:chExt cx="3988800" cy="519480"/>
          </a:xfrm>
        </p:grpSpPr>
        <p:sp>
          <p:nvSpPr>
            <p:cNvPr id="380" name="CustomShape 39"/>
            <p:cNvSpPr/>
            <p:nvPr/>
          </p:nvSpPr>
          <p:spPr>
            <a:xfrm>
              <a:off x="5081400" y="3290040"/>
              <a:ext cx="370008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Развитие бизнеса через совместные кластерные (отраслевые) проекты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81" name="CustomShape 40"/>
            <p:cNvSpPr/>
            <p:nvPr/>
          </p:nvSpPr>
          <p:spPr>
            <a:xfrm>
              <a:off x="4792680" y="33732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TextShape 2"/>
          <p:cNvSpPr txBox="1"/>
          <p:nvPr/>
        </p:nvSpPr>
        <p:spPr>
          <a:xfrm>
            <a:off x="447840" y="433440"/>
            <a:ext cx="87642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 - сертификация,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стандартизация и испытания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Line 3"/>
          <p:cNvSpPr/>
          <p:nvPr/>
        </p:nvSpPr>
        <p:spPr>
          <a:xfrm>
            <a:off x="-2880" y="3912480"/>
            <a:ext cx="9171000" cy="0"/>
          </a:xfrm>
          <a:prstGeom prst="line">
            <a:avLst/>
          </a:prstGeom>
          <a:ln w="38160">
            <a:solidFill>
              <a:srgbClr val="BFBFB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2353680" y="37904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6" name="CustomShape 5"/>
          <p:cNvSpPr/>
          <p:nvPr/>
        </p:nvSpPr>
        <p:spPr>
          <a:xfrm>
            <a:off x="6949080" y="37792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ustomShape 6"/>
          <p:cNvSpPr/>
          <p:nvPr/>
        </p:nvSpPr>
        <p:spPr>
          <a:xfrm>
            <a:off x="9012960" y="375660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CustomShape 7"/>
          <p:cNvSpPr/>
          <p:nvPr/>
        </p:nvSpPr>
        <p:spPr>
          <a:xfrm>
            <a:off x="4860000" y="37918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9" name="Line 8"/>
          <p:cNvSpPr/>
          <p:nvPr/>
        </p:nvSpPr>
        <p:spPr>
          <a:xfrm flipH="1" flipV="1">
            <a:off x="4984920" y="3267720"/>
            <a:ext cx="5400" cy="52416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0" name="CustomShape 9"/>
          <p:cNvSpPr/>
          <p:nvPr/>
        </p:nvSpPr>
        <p:spPr>
          <a:xfrm>
            <a:off x="371520" y="1535040"/>
            <a:ext cx="3714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0"/>
          <p:cNvSpPr/>
          <p:nvPr/>
        </p:nvSpPr>
        <p:spPr>
          <a:xfrm>
            <a:off x="4238640" y="1535040"/>
            <a:ext cx="3714480" cy="3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1"/>
          <p:cNvSpPr/>
          <p:nvPr/>
        </p:nvSpPr>
        <p:spPr>
          <a:xfrm>
            <a:off x="447840" y="1252080"/>
            <a:ext cx="8589240" cy="2377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3" name="CustomShape 12"/>
          <p:cNvSpPr/>
          <p:nvPr/>
        </p:nvSpPr>
        <p:spPr>
          <a:xfrm>
            <a:off x="688320" y="1819080"/>
            <a:ext cx="8167680" cy="170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Сертификация и декларирование соответствия образцов выпускаемых изделий и продукции на соответствие требованиям нормативных документов, стандартов, технических условий с последующей выдачей сертификата/декларации соответствия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Услуги испытательной лаборатории: испытания на разрыв, сжатие, изгиб, усталость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Услуги технологического характера в соответствии со специализацией центра сертификации (разработка ТУ, СТО на выпускаемую продукцию предпринимателей)</a:t>
            </a:r>
            <a:endParaRPr lang="ru-RU" sz="1400" b="0" strike="noStrike" spc="-1">
              <a:latin typeface="Arial"/>
            </a:endParaRPr>
          </a:p>
        </p:txBody>
      </p:sp>
      <p:graphicFrame>
        <p:nvGraphicFramePr>
          <p:cNvPr id="394" name="Table 13"/>
          <p:cNvGraphicFramePr/>
          <p:nvPr/>
        </p:nvGraphicFramePr>
        <p:xfrm>
          <a:off x="1307880" y="4246920"/>
          <a:ext cx="7882560" cy="890640"/>
        </p:xfrm>
        <a:graphic>
          <a:graphicData uri="http://schemas.openxmlformats.org/drawingml/2006/table">
            <a:tbl>
              <a:tblPr/>
              <a:tblGrid>
                <a:gridCol w="558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5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услуг исполнителей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Организация работ по сертификации (разработка ТУ, СТО)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100 000 руб.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Организация работ по декларированию соответствия (разработка ТУ, СТО)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100 000 руб.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5" name="CustomShape 14"/>
          <p:cNvSpPr/>
          <p:nvPr/>
        </p:nvSpPr>
        <p:spPr>
          <a:xfrm>
            <a:off x="246600" y="424692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Фонд финансирует до 75 % от стоимости услуги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6" name="CustomShape 15"/>
          <p:cNvSpPr/>
          <p:nvPr/>
        </p:nvSpPr>
        <p:spPr>
          <a:xfrm>
            <a:off x="932400" y="52423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CustomShape 16"/>
          <p:cNvSpPr/>
          <p:nvPr/>
        </p:nvSpPr>
        <p:spPr>
          <a:xfrm>
            <a:off x="932400" y="5894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8" name="Рисунок 32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99" name="CustomShape 17"/>
          <p:cNvSpPr/>
          <p:nvPr/>
        </p:nvSpPr>
        <p:spPr>
          <a:xfrm>
            <a:off x="3452400" y="1362240"/>
            <a:ext cx="2811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>
                <a:solidFill>
                  <a:srgbClr val="ED5539"/>
                </a:solidFill>
                <a:latin typeface="Circe Bold"/>
              </a:rPr>
              <a:t>СОДЕЙСТВИЕ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00" name="Рисунок 20"/>
          <p:cNvPicPr/>
          <p:nvPr/>
        </p:nvPicPr>
        <p:blipFill>
          <a:blip r:embed="rId3"/>
          <a:stretch/>
        </p:blipFill>
        <p:spPr>
          <a:xfrm>
            <a:off x="10216440" y="2633760"/>
            <a:ext cx="1416960" cy="141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7379</TotalTime>
  <Words>1283</Words>
  <Application>Microsoft Office PowerPoint</Application>
  <PresentationFormat>Широкоэкранный</PresentationFormat>
  <Paragraphs>223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Arial</vt:lpstr>
      <vt:lpstr>Calibri</vt:lpstr>
      <vt:lpstr>Calibri Light</vt:lpstr>
      <vt:lpstr>Circe</vt:lpstr>
      <vt:lpstr>Circe Bold</vt:lpstr>
      <vt:lpstr>Circe ExtraLight</vt:lpstr>
      <vt:lpstr>Circe Light</vt:lpstr>
      <vt:lpstr>Montserrat SemiBold</vt:lpstr>
      <vt:lpstr>StarSymbol</vt:lpstr>
      <vt:lpstr>Times New Roman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Шут Александр Андреевич</dc:creator>
  <dc:description/>
  <cp:lastModifiedBy>Романова Марина Сергеевна</cp:lastModifiedBy>
  <cp:revision>171</cp:revision>
  <cp:lastPrinted>2021-10-14T09:49:42Z</cp:lastPrinted>
  <dcterms:created xsi:type="dcterms:W3CDTF">2021-05-05T05:27:08Z</dcterms:created>
  <dcterms:modified xsi:type="dcterms:W3CDTF">2022-03-21T05:12:53Z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